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5"/>
  </p:notesMasterIdLst>
  <p:handoutMasterIdLst>
    <p:handoutMasterId r:id="rId16"/>
  </p:handoutMasterIdLst>
  <p:sldIdLst>
    <p:sldId id="256" r:id="rId2"/>
    <p:sldId id="336" r:id="rId3"/>
    <p:sldId id="337" r:id="rId4"/>
    <p:sldId id="338" r:id="rId5"/>
    <p:sldId id="339" r:id="rId6"/>
    <p:sldId id="340" r:id="rId7"/>
    <p:sldId id="341" r:id="rId8"/>
    <p:sldId id="342" r:id="rId9"/>
    <p:sldId id="344" r:id="rId10"/>
    <p:sldId id="345" r:id="rId11"/>
    <p:sldId id="343" r:id="rId12"/>
    <p:sldId id="346" r:id="rId13"/>
    <p:sldId id="347"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scaleToFitPaper="1" frameSlides="1"/>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91" d="100"/>
          <a:sy n="91" d="100"/>
        </p:scale>
        <p:origin x="300"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686E131-3989-DE49-AE06-0B30455D77CC}" type="datetimeFigureOut">
              <a:rPr lang="en-US" smtClean="0"/>
              <a:t>11/27/2016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05AAEC9-86D8-9D45-AE70-608959F6F707}" type="slidenum">
              <a:rPr lang="en-US" smtClean="0"/>
              <a:t>‹#›</a:t>
            </a:fld>
            <a:endParaRPr lang="en-US"/>
          </a:p>
        </p:txBody>
      </p:sp>
    </p:spTree>
    <p:extLst>
      <p:ext uri="{BB962C8B-B14F-4D97-AF65-F5344CB8AC3E}">
        <p14:creationId xmlns:p14="http://schemas.microsoft.com/office/powerpoint/2010/main" val="2853737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5D64BE-9129-E543-B8A6-143D3BCA3F0F}" type="datetimeFigureOut">
              <a:rPr lang="en-US" smtClean="0"/>
              <a:t>11/27/2016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3174D4A-19C3-B746-AE68-7B74204AE2DE}" type="slidenum">
              <a:rPr lang="en-US" smtClean="0"/>
              <a:t>‹#›</a:t>
            </a:fld>
            <a:endParaRPr lang="en-US"/>
          </a:p>
        </p:txBody>
      </p:sp>
    </p:spTree>
    <p:extLst>
      <p:ext uri="{BB962C8B-B14F-4D97-AF65-F5344CB8AC3E}">
        <p14:creationId xmlns:p14="http://schemas.microsoft.com/office/powerpoint/2010/main" val="409232369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516624"/>
            <a:ext cx="7315200" cy="2595025"/>
          </a:xfrm>
        </p:spPr>
        <p:txBody>
          <a:bodyPr>
            <a:normAutofit/>
          </a:bodyPr>
          <a:lstStyle>
            <a:lvl1pPr>
              <a:defRPr sz="4800"/>
            </a:lvl1pPr>
          </a:lstStyle>
          <a:p>
            <a:r>
              <a:rPr lang="en-US" smtClean="0"/>
              <a:t>Click to edit Master title style</a:t>
            </a:r>
            <a:endParaRPr lang="en-US"/>
          </a:p>
        </p:txBody>
      </p:sp>
      <p:sp>
        <p:nvSpPr>
          <p:cNvPr id="3" name="Subtitle 2"/>
          <p:cNvSpPr>
            <a:spLocks noGrp="1"/>
          </p:cNvSpPr>
          <p:nvPr>
            <p:ph type="subTitle" idx="1"/>
          </p:nvPr>
        </p:nvSpPr>
        <p:spPr>
          <a:xfrm>
            <a:off x="914400" y="5166530"/>
            <a:ext cx="7315200" cy="1144632"/>
          </a:xfrm>
        </p:spPr>
        <p:txBody>
          <a:bodyPr>
            <a:normAutofit/>
          </a:bodyPr>
          <a:lstStyle>
            <a:lvl1pPr marL="0" indent="0" algn="l">
              <a:buNone/>
              <a:defRPr sz="2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fld id="{2FE7D661-1836-44F7-8FAF-35E8F866ECD3}" type="datetime1">
              <a:rPr lang="en-US" smtClean="0"/>
              <a:pPr/>
              <a:t>11/27/2016</a:t>
            </a:fld>
            <a:endParaRPr lang="en-US"/>
          </a:p>
        </p:txBody>
      </p:sp>
      <p:sp>
        <p:nvSpPr>
          <p:cNvPr id="8" name="Slide Number Placeholder 7"/>
          <p:cNvSpPr>
            <a:spLocks noGrp="1"/>
          </p:cNvSpPr>
          <p:nvPr>
            <p:ph type="sldNum" sz="quarter" idx="11"/>
          </p:nvPr>
        </p:nvSpPr>
        <p:spPr/>
        <p:txBody>
          <a:bodyPr/>
          <a:lstStyle/>
          <a:p>
            <a:fld id="{CE8079A4-7AA8-4A4F-87E2-7781EC5097DD}" type="slidenum">
              <a:rPr lang="en-US" smtClean="0"/>
              <a:pPr/>
              <a:t>‹#›</a:t>
            </a:fld>
            <a:endParaRPr lang="en-US"/>
          </a:p>
        </p:txBody>
      </p:sp>
      <p:sp>
        <p:nvSpPr>
          <p:cNvPr id="9" name="Footer Placeholder 8"/>
          <p:cNvSpPr>
            <a:spLocks noGrp="1"/>
          </p:cNvSpPr>
          <p:nvPr>
            <p:ph type="ftr" sz="quarter" idx="12"/>
          </p:nvPr>
        </p:nvSpPr>
        <p:spPr/>
        <p:txBody>
          <a:bodyPr/>
          <a:lstStyle/>
          <a:p>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1FF71CE-B899-4B2B-848D-9F12F0C901B6}" type="datetimeFigureOut">
              <a:rPr lang="en-US" smtClean="0"/>
              <a:t>11/27/2016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97606D-E5C4-4C2F-8241-EC2663EF1CD4}"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48400" y="1826709"/>
            <a:ext cx="1492499" cy="448445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54524" y="1826709"/>
            <a:ext cx="5241476" cy="448445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02CF1CA-F464-4B29-B867-EAF8A9B936E3}" type="datetime1">
              <a:rPr lang="en-US" smtClean="0"/>
              <a:pPr/>
              <a:t>11/27/2016</a:t>
            </a:fld>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8079A4-7AA8-4A4F-87E2-7781EC5097D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AE6B357-51B9-47D2-A71D-0D06CB03185D}" type="datetime1">
              <a:rPr lang="en-US" smtClean="0"/>
              <a:pPr/>
              <a:t>11/27/2016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8079A4-7AA8-4A4F-87E2-7781EC5097D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14400" y="5017572"/>
            <a:ext cx="7315200" cy="1293592"/>
          </a:xfrm>
        </p:spPr>
        <p:txBody>
          <a:bodyPr anchor="t"/>
          <a:lstStyle>
            <a:lvl1pPr algn="l">
              <a:defRPr sz="4000" b="0" cap="none"/>
            </a:lvl1pPr>
          </a:lstStyle>
          <a:p>
            <a:r>
              <a:rPr lang="en-US" smtClean="0"/>
              <a:t>Click to edit Master title style</a:t>
            </a:r>
            <a:endParaRPr lang="en-US"/>
          </a:p>
        </p:txBody>
      </p:sp>
      <p:sp>
        <p:nvSpPr>
          <p:cNvPr id="3" name="Text Placeholder 2"/>
          <p:cNvSpPr>
            <a:spLocks noGrp="1"/>
          </p:cNvSpPr>
          <p:nvPr>
            <p:ph type="body" idx="1"/>
          </p:nvPr>
        </p:nvSpPr>
        <p:spPr>
          <a:xfrm>
            <a:off x="914400" y="3865097"/>
            <a:ext cx="7315200" cy="1098439"/>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58CB827-F132-4DF6-9FB9-4035A4C798EF}" type="datetime1">
              <a:rPr lang="en-US" smtClean="0"/>
              <a:pPr/>
              <a:t>11/27/2016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8079A4-7AA8-4A4F-87E2-7781EC5097D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1A92A601-7D32-4ED7-AD1A-974B6DDBDCDC}" type="datetime1">
              <a:rPr lang="en-US" smtClean="0"/>
              <a:pPr/>
              <a:t>11/27/2016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8079A4-7AA8-4A4F-87E2-7781EC5097DD}" type="slidenum">
              <a:rPr lang="en-US" smtClean="0"/>
              <a:pPr/>
              <a:t>‹#›</a:t>
            </a:fld>
            <a:endParaRPr lang="en-US"/>
          </a:p>
        </p:txBody>
      </p:sp>
      <p:sp>
        <p:nvSpPr>
          <p:cNvPr id="9" name="Title 8"/>
          <p:cNvSpPr>
            <a:spLocks noGrp="1"/>
          </p:cNvSpPr>
          <p:nvPr>
            <p:ph type="title"/>
          </p:nvPr>
        </p:nvSpPr>
        <p:spPr>
          <a:xfrm>
            <a:off x="914400" y="1544715"/>
            <a:ext cx="7315200" cy="1154097"/>
          </a:xfrm>
        </p:spPr>
        <p:txBody>
          <a:bodyPr/>
          <a:lstStyle/>
          <a:p>
            <a:r>
              <a:rPr lang="en-US" smtClean="0"/>
              <a:t>Click to edit Master title style</a:t>
            </a:r>
            <a:endParaRPr lang="en-US"/>
          </a:p>
        </p:txBody>
      </p:sp>
      <p:sp>
        <p:nvSpPr>
          <p:cNvPr id="8" name="Content Placeholder 7"/>
          <p:cNvSpPr>
            <a:spLocks noGrp="1"/>
          </p:cNvSpPr>
          <p:nvPr>
            <p:ph sz="quarter" idx="13"/>
          </p:nvPr>
        </p:nvSpPr>
        <p:spPr>
          <a:xfrm>
            <a:off x="914400" y="2743200"/>
            <a:ext cx="3566160" cy="359359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81728" y="2743200"/>
            <a:ext cx="3566160" cy="35956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16348" y="2743200"/>
            <a:ext cx="3364992" cy="621792"/>
          </a:xfrm>
        </p:spPr>
        <p:txBody>
          <a:bodyPr anchor="b">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885144" y="2743200"/>
            <a:ext cx="3362062" cy="621792"/>
          </a:xfrm>
        </p:spPr>
        <p:txBody>
          <a:bodyPr anchor="b">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63A17B41-4A0C-4639-A132-E5C8F99A4BE8}" type="datetime1">
              <a:rPr lang="en-US" smtClean="0"/>
              <a:pPr/>
              <a:t>11/27/2016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E8079A4-7AA8-4A4F-87E2-7781EC5097DD}" type="slidenum">
              <a:rPr lang="en-US" smtClean="0"/>
              <a:pPr/>
              <a:t>‹#›</a:t>
            </a:fld>
            <a:endParaRPr lang="en-US"/>
          </a:p>
        </p:txBody>
      </p:sp>
      <p:sp>
        <p:nvSpPr>
          <p:cNvPr id="10" name="Title 9"/>
          <p:cNvSpPr>
            <a:spLocks noGrp="1"/>
          </p:cNvSpPr>
          <p:nvPr>
            <p:ph type="title"/>
          </p:nvPr>
        </p:nvSpPr>
        <p:spPr>
          <a:xfrm>
            <a:off x="914400" y="1544715"/>
            <a:ext cx="7315200" cy="1154097"/>
          </a:xfrm>
        </p:spPr>
        <p:txBody>
          <a:bodyPr/>
          <a:lstStyle/>
          <a:p>
            <a:r>
              <a:rPr lang="en-US" smtClean="0"/>
              <a:t>Click to edit Master title style</a:t>
            </a:r>
            <a:endParaRPr lang="en-US" dirty="0"/>
          </a:p>
        </p:txBody>
      </p:sp>
      <p:sp>
        <p:nvSpPr>
          <p:cNvPr id="11" name="Content Placeholder 10"/>
          <p:cNvSpPr>
            <a:spLocks noGrp="1"/>
          </p:cNvSpPr>
          <p:nvPr>
            <p:ph sz="quarter" idx="13"/>
          </p:nvPr>
        </p:nvSpPr>
        <p:spPr>
          <a:xfrm>
            <a:off x="914400" y="3383280"/>
            <a:ext cx="3566160" cy="2953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81727" y="3383280"/>
            <a:ext cx="3566160" cy="2953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E9967FD-6084-4075-993E-77EC8038773F}" type="datetime1">
              <a:rPr lang="en-US" smtClean="0"/>
              <a:pPr/>
              <a:t>11/27/2016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E8079A4-7AA8-4A4F-87E2-7781EC5097D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988B47-74BA-4873-ADAE-EB0120124E83}" type="datetime1">
              <a:rPr lang="en-US" smtClean="0"/>
              <a:pPr/>
              <a:t>11/27/2016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E8079A4-7AA8-4A4F-87E2-7781EC5097D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1825362"/>
            <a:ext cx="2950936" cy="2173015"/>
          </a:xfrm>
        </p:spPr>
        <p:txBody>
          <a:bodyPr anchor="b">
            <a:normAutofit/>
          </a:bodyPr>
          <a:lstStyle>
            <a:lvl1pPr algn="l">
              <a:defRPr sz="2800" b="0"/>
            </a:lvl1pPr>
          </a:lstStyle>
          <a:p>
            <a:r>
              <a:rPr lang="en-US" smtClean="0"/>
              <a:t>Click to edit Master title style</a:t>
            </a:r>
            <a:endParaRPr lang="en-US" dirty="0"/>
          </a:p>
        </p:txBody>
      </p:sp>
      <p:sp>
        <p:nvSpPr>
          <p:cNvPr id="3" name="Content Placeholder 2"/>
          <p:cNvSpPr>
            <a:spLocks noGrp="1"/>
          </p:cNvSpPr>
          <p:nvPr>
            <p:ph idx="1"/>
          </p:nvPr>
        </p:nvSpPr>
        <p:spPr>
          <a:xfrm>
            <a:off x="4021752" y="1826709"/>
            <a:ext cx="4207848" cy="4476614"/>
          </a:xfrm>
        </p:spPr>
        <p:txBody>
          <a:bodyPr anchor="ct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14400" y="4061095"/>
            <a:ext cx="2950936" cy="22453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3CF52C1-9A39-494C-9977-BBEFAB872C1F}" type="datetime1">
              <a:rPr lang="en-US" smtClean="0"/>
              <a:pPr/>
              <a:t>11/27/2016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8079A4-7AA8-4A4F-87E2-7781EC5097D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1828800"/>
            <a:ext cx="2953512" cy="2176272"/>
          </a:xfrm>
        </p:spPr>
        <p:txBody>
          <a:bodyPr anchor="b">
            <a:normAutofit/>
          </a:bodyPr>
          <a:lstStyle>
            <a:lvl1pPr algn="l">
              <a:defRPr sz="2800" b="0"/>
            </a:lvl1pPr>
          </a:lstStyle>
          <a:p>
            <a:r>
              <a:rPr lang="en-US" smtClean="0"/>
              <a:t>Click to edit Master title style</a:t>
            </a:r>
            <a:endParaRPr lang="en-US" dirty="0"/>
          </a:p>
        </p:txBody>
      </p:sp>
      <p:sp>
        <p:nvSpPr>
          <p:cNvPr id="3" name="Picture Placeholder 2"/>
          <p:cNvSpPr>
            <a:spLocks noGrp="1"/>
          </p:cNvSpPr>
          <p:nvPr>
            <p:ph type="pic" idx="1"/>
          </p:nvPr>
        </p:nvSpPr>
        <p:spPr>
          <a:xfrm>
            <a:off x="4191000" y="2286000"/>
            <a:ext cx="4038600" cy="3352800"/>
          </a:xfrm>
          <a:solidFill>
            <a:schemeClr val="accent2"/>
          </a:solidFill>
          <a:ln w="12700">
            <a:noFill/>
          </a:ln>
          <a:effectLst>
            <a:reflection blurRad="12700" stA="30000" endPos="30000" dist="31750" dir="5400000" sy="-100000" algn="bl" rotWithShape="0"/>
          </a:effectLst>
          <a:scene3d>
            <a:camera prst="perspectiveRight" fov="2700000">
              <a:rot lat="240000" lon="900000" rev="0"/>
            </a:camera>
            <a:lightRig rig="threePt" dir="t">
              <a:rot lat="0" lon="0" rev="2700000"/>
            </a:lightRig>
          </a:scene3d>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914400" y="4059936"/>
            <a:ext cx="2953512" cy="224942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D1EACE2-EA00-4376-9A66-47ABB8B02CF5}" type="datetime1">
              <a:rPr lang="en-US" smtClean="0"/>
              <a:pPr/>
              <a:t>11/27/2016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8079A4-7AA8-4A4F-87E2-7781EC5097D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0" name="Rectangle 9"/>
          <p:cNvSpPr/>
          <p:nvPr/>
        </p:nvSpPr>
        <p:spPr>
          <a:xfrm>
            <a:off x="8435268" y="573807"/>
            <a:ext cx="86236" cy="5723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8569419" y="573807"/>
            <a:ext cx="576072" cy="5723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914400" y="1544715"/>
            <a:ext cx="7315200" cy="115409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914400" y="2769833"/>
            <a:ext cx="7315200" cy="353952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6007690" y="548797"/>
            <a:ext cx="1189132" cy="297918"/>
          </a:xfrm>
          <a:prstGeom prst="rect">
            <a:avLst/>
          </a:prstGeom>
        </p:spPr>
        <p:txBody>
          <a:bodyPr vert="horz" lIns="91440" tIns="45720" rIns="91440" bIns="45720" rtlCol="0" anchor="ctr"/>
          <a:lstStyle>
            <a:lvl1pPr algn="l">
              <a:defRPr sz="1200">
                <a:solidFill>
                  <a:schemeClr val="tx1">
                    <a:alpha val="50000"/>
                  </a:schemeClr>
                </a:solidFill>
              </a:defRPr>
            </a:lvl1pPr>
          </a:lstStyle>
          <a:p>
            <a:fld id="{DA47DADC-55EA-4839-91C8-5BCC0EC06F5C}" type="datetime1">
              <a:rPr lang="en-US" smtClean="0"/>
              <a:pPr/>
              <a:t>11/27/2016</a:t>
            </a:fld>
            <a:endParaRPr lang="en-US" dirty="0"/>
          </a:p>
        </p:txBody>
      </p:sp>
      <p:sp>
        <p:nvSpPr>
          <p:cNvPr id="6" name="Slide Number Placeholder 5"/>
          <p:cNvSpPr>
            <a:spLocks noGrp="1"/>
          </p:cNvSpPr>
          <p:nvPr>
            <p:ph type="sldNum" sz="quarter" idx="4"/>
          </p:nvPr>
        </p:nvSpPr>
        <p:spPr>
          <a:xfrm>
            <a:off x="7314415" y="548797"/>
            <a:ext cx="941203" cy="301752"/>
          </a:xfrm>
          <a:prstGeom prst="rect">
            <a:avLst/>
          </a:prstGeom>
        </p:spPr>
        <p:txBody>
          <a:bodyPr vert="horz" lIns="91440" tIns="45720" rIns="91440" bIns="45720" rtlCol="0" anchor="ctr"/>
          <a:lstStyle>
            <a:lvl1pPr algn="r">
              <a:defRPr sz="1200">
                <a:solidFill>
                  <a:schemeClr val="tx1"/>
                </a:solidFill>
              </a:defRPr>
            </a:lvl1pPr>
          </a:lstStyle>
          <a:p>
            <a:fld id="{CE8079A4-7AA8-4A4F-87E2-7781EC5097DD}" type="slidenum">
              <a:rPr lang="en-US" smtClean="0"/>
              <a:pPr/>
              <a:t>‹#›</a:t>
            </a:fld>
            <a:endParaRPr lang="en-US"/>
          </a:p>
        </p:txBody>
      </p:sp>
      <p:sp>
        <p:nvSpPr>
          <p:cNvPr id="5" name="Footer Placeholder 4"/>
          <p:cNvSpPr>
            <a:spLocks noGrp="1"/>
          </p:cNvSpPr>
          <p:nvPr>
            <p:ph type="ftr" sz="quarter" idx="3"/>
          </p:nvPr>
        </p:nvSpPr>
        <p:spPr>
          <a:xfrm>
            <a:off x="6008688" y="855956"/>
            <a:ext cx="2246489" cy="301227"/>
          </a:xfrm>
          <a:prstGeom prst="rect">
            <a:avLst/>
          </a:prstGeom>
        </p:spPr>
        <p:txBody>
          <a:bodyPr vert="horz" lIns="91440" tIns="0" rIns="91440" bIns="45720" rtlCol="0" anchor="t"/>
          <a:lstStyle>
            <a:lvl1pPr algn="l">
              <a:defRPr sz="1000">
                <a:solidFill>
                  <a:schemeClr val="tx1"/>
                </a:solidFill>
              </a:defRPr>
            </a:lvl1pPr>
          </a:lstStyle>
          <a:p>
            <a:endParaRPr lang="en-US" dirty="0"/>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2" r:id="rId10"/>
    <p:sldLayoutId id="2147483671" r:id="rId11"/>
  </p:sldLayoutIdLst>
  <p:hf sldNum="0" hdr="0" ftr="0" dt="0"/>
  <p:txStyles>
    <p:titleStyle>
      <a:lvl1pPr algn="l" defTabSz="914400" rtl="0" eaLnBrk="1" latinLnBrk="0" hangingPunct="1">
        <a:spcBef>
          <a:spcPct val="0"/>
        </a:spcBef>
        <a:buNone/>
        <a:defRPr sz="40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buClr>
          <a:schemeClr val="tx2"/>
        </a:buClr>
        <a:buFont typeface="Wingdings" charset="2"/>
        <a:buChar char="§"/>
        <a:defRPr sz="2000" kern="1200">
          <a:solidFill>
            <a:schemeClr val="tx1"/>
          </a:solidFill>
          <a:latin typeface="+mn-lt"/>
          <a:ea typeface="+mn-ea"/>
          <a:cs typeface="+mn-cs"/>
        </a:defRPr>
      </a:lvl1pPr>
      <a:lvl2pPr marL="502920" indent="-182880" algn="l" defTabSz="914400" rtl="0" eaLnBrk="1" latinLnBrk="0" hangingPunct="1">
        <a:spcBef>
          <a:spcPct val="20000"/>
        </a:spcBef>
        <a:buClr>
          <a:schemeClr val="tx2"/>
        </a:buClr>
        <a:buFont typeface="Wingdings" charset="2"/>
        <a:buChar char="§"/>
        <a:defRPr sz="1800" kern="1200">
          <a:solidFill>
            <a:schemeClr val="tx1"/>
          </a:solidFill>
          <a:latin typeface="+mn-lt"/>
          <a:ea typeface="+mn-ea"/>
          <a:cs typeface="+mn-cs"/>
        </a:defRPr>
      </a:lvl2pPr>
      <a:lvl3pPr marL="685800" indent="-182880" algn="l" defTabSz="914400" rtl="0" eaLnBrk="1" latinLnBrk="0" hangingPunct="1">
        <a:spcBef>
          <a:spcPct val="20000"/>
        </a:spcBef>
        <a:buClr>
          <a:schemeClr val="tx2"/>
        </a:buClr>
        <a:buFont typeface="Wingdings" charset="2"/>
        <a:buChar char="§"/>
        <a:defRPr sz="1600" kern="1200">
          <a:solidFill>
            <a:schemeClr val="tx1"/>
          </a:solidFill>
          <a:latin typeface="+mn-lt"/>
          <a:ea typeface="+mn-ea"/>
          <a:cs typeface="+mn-cs"/>
        </a:defRPr>
      </a:lvl3pPr>
      <a:lvl4pPr marL="9144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4pPr>
      <a:lvl5pPr marL="11430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5pPr>
      <a:lvl6pPr marL="13716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6pPr>
      <a:lvl7pPr marL="16002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7pPr>
      <a:lvl8pPr marL="18288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8pPr>
      <a:lvl9pPr marL="20574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1.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en.wikipedia.org/wiki/RSA_%28algorithm%29" TargetMode="External"/><Relationship Id="rId2" Type="http://schemas.openxmlformats.org/officeDocument/2006/relationships/hyperlink" Target="http://en.wikipedia.org/wiki/Yogi_Berra"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13606" y="443494"/>
            <a:ext cx="8543669" cy="827997"/>
          </a:xfrm>
        </p:spPr>
        <p:txBody>
          <a:bodyPr/>
          <a:lstStyle/>
          <a:p>
            <a:r>
              <a:rPr lang="en-US" dirty="0" smtClean="0"/>
              <a:t>Public-Key Cryptography </a:t>
            </a:r>
            <a:endParaRPr lang="en-US" dirty="0"/>
          </a:p>
        </p:txBody>
      </p:sp>
      <p:sp>
        <p:nvSpPr>
          <p:cNvPr id="3" name="Rectangle 2"/>
          <p:cNvSpPr/>
          <p:nvPr/>
        </p:nvSpPr>
        <p:spPr>
          <a:xfrm>
            <a:off x="565355" y="5941959"/>
            <a:ext cx="8470490" cy="646331"/>
          </a:xfrm>
          <a:prstGeom prst="rect">
            <a:avLst/>
          </a:prstGeom>
        </p:spPr>
        <p:txBody>
          <a:bodyPr wrap="square">
            <a:spAutoFit/>
          </a:bodyPr>
          <a:lstStyle/>
          <a:p>
            <a:pPr algn="r"/>
            <a:r>
              <a:rPr lang="en-US" dirty="0"/>
              <a:t>“</a:t>
            </a:r>
            <a:r>
              <a:rPr lang="en-US" i="1" dirty="0"/>
              <a:t>Without strong encryption, you will be spied on systematically by lots of </a:t>
            </a:r>
            <a:r>
              <a:rPr lang="en-US" i="1" dirty="0" smtClean="0"/>
              <a:t>people. </a:t>
            </a:r>
            <a:r>
              <a:rPr lang="en-US" dirty="0" smtClean="0"/>
              <a:t>“</a:t>
            </a:r>
            <a:br>
              <a:rPr lang="en-US" dirty="0" smtClean="0"/>
            </a:br>
            <a:r>
              <a:rPr lang="en-US" dirty="0"/>
              <a:t>Whitfield </a:t>
            </a:r>
            <a:r>
              <a:rPr lang="en-US" dirty="0" err="1" smtClean="0"/>
              <a:t>Diffie</a:t>
            </a:r>
            <a:endParaRPr lang="en-US" dirty="0"/>
          </a:p>
        </p:txBody>
      </p:sp>
      <p:pic>
        <p:nvPicPr>
          <p:cNvPr id="4" name="Picture 3"/>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004934" y="1439740"/>
            <a:ext cx="5604095" cy="3914249"/>
          </a:xfrm>
          <a:prstGeom prst="rect">
            <a:avLst/>
          </a:prstGeom>
          <a:ln w="12700">
            <a:solidFill>
              <a:schemeClr val="bg1"/>
            </a:solidFill>
          </a:ln>
        </p:spPr>
      </p:pic>
    </p:spTree>
    <p:extLst>
      <p:ext uri="{BB962C8B-B14F-4D97-AF65-F5344CB8AC3E}">
        <p14:creationId xmlns:p14="http://schemas.microsoft.com/office/powerpoint/2010/main" val="323556038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914400" y="13937"/>
            <a:ext cx="7315200" cy="1154097"/>
          </a:xfrm>
        </p:spPr>
        <p:txBody>
          <a:bodyPr>
            <a:normAutofit/>
          </a:bodyPr>
          <a:lstStyle/>
          <a:p>
            <a:pPr>
              <a:defRPr/>
            </a:pPr>
            <a:r>
              <a:rPr lang="en-US" dirty="0" smtClean="0">
                <a:latin typeface="Trebuchet MS" charset="0"/>
                <a:ea typeface="MS PGothic" charset="0"/>
              </a:rPr>
              <a:t>Hashing</a:t>
            </a:r>
            <a:endParaRPr lang="en-US" dirty="0">
              <a:latin typeface="Trebuchet MS" charset="0"/>
              <a:ea typeface="MS PGothic" charset="0"/>
            </a:endParaRPr>
          </a:p>
        </p:txBody>
      </p:sp>
      <p:sp>
        <p:nvSpPr>
          <p:cNvPr id="79875" name="Rectangle 3"/>
          <p:cNvSpPr>
            <a:spLocks noGrp="1" noChangeArrowheads="1"/>
          </p:cNvSpPr>
          <p:nvPr>
            <p:ph type="body" idx="1"/>
          </p:nvPr>
        </p:nvSpPr>
        <p:spPr>
          <a:xfrm>
            <a:off x="914400" y="1118878"/>
            <a:ext cx="7478162" cy="5303344"/>
          </a:xfrm>
        </p:spPr>
        <p:txBody>
          <a:bodyPr>
            <a:normAutofit/>
          </a:bodyPr>
          <a:lstStyle/>
          <a:p>
            <a:pPr>
              <a:defRPr/>
            </a:pPr>
            <a:r>
              <a:rPr lang="en-US" dirty="0" smtClean="0"/>
              <a:t>Account passwords in an operating system are typically stored in hashed form.</a:t>
            </a:r>
          </a:p>
          <a:p>
            <a:pPr>
              <a:defRPr/>
            </a:pPr>
            <a:r>
              <a:rPr lang="en-US" dirty="0" smtClean="0"/>
              <a:t>Hashing data is not the same as encrypting data.</a:t>
            </a:r>
          </a:p>
          <a:p>
            <a:pPr lvl="1">
              <a:defRPr/>
            </a:pPr>
            <a:r>
              <a:rPr lang="en-US" dirty="0" smtClean="0"/>
              <a:t>Encrypted data is generated to be of arbitrary size.</a:t>
            </a:r>
          </a:p>
          <a:p>
            <a:pPr lvl="1">
              <a:defRPr/>
            </a:pPr>
            <a:r>
              <a:rPr lang="en-US" dirty="0" smtClean="0"/>
              <a:t>The original plaintext data can be re-created from its encrypted form.</a:t>
            </a:r>
          </a:p>
          <a:p>
            <a:pPr lvl="1">
              <a:defRPr/>
            </a:pPr>
            <a:r>
              <a:rPr lang="en-US" dirty="0" smtClean="0"/>
              <a:t>The original plaintext data can NOT be re-created from its hashed form. </a:t>
            </a:r>
          </a:p>
          <a:p>
            <a:pPr>
              <a:defRPr/>
            </a:pPr>
            <a:endParaRPr lang="en-US" dirty="0" smtClean="0"/>
          </a:p>
        </p:txBody>
      </p:sp>
      <p:pic>
        <p:nvPicPr>
          <p:cNvPr id="8196" name="Picture 4" descr="Image resul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1586" y="3352800"/>
            <a:ext cx="5238750" cy="3505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71819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914400" y="33601"/>
            <a:ext cx="7315200" cy="1154097"/>
          </a:xfrm>
        </p:spPr>
        <p:txBody>
          <a:bodyPr>
            <a:normAutofit/>
          </a:bodyPr>
          <a:lstStyle/>
          <a:p>
            <a:pPr>
              <a:defRPr/>
            </a:pPr>
            <a:r>
              <a:rPr lang="en-US" dirty="0" smtClean="0">
                <a:latin typeface="Trebuchet MS" charset="0"/>
                <a:ea typeface="MS PGothic" charset="0"/>
              </a:rPr>
              <a:t>Digital Signature Generation</a:t>
            </a:r>
            <a:endParaRPr lang="en-US" dirty="0">
              <a:latin typeface="Trebuchet MS" charset="0"/>
              <a:ea typeface="MS PGothic" charset="0"/>
            </a:endParaRPr>
          </a:p>
        </p:txBody>
      </p:sp>
      <p:sp>
        <p:nvSpPr>
          <p:cNvPr id="79875" name="Rectangle 3"/>
          <p:cNvSpPr>
            <a:spLocks noGrp="1" noChangeArrowheads="1"/>
          </p:cNvSpPr>
          <p:nvPr>
            <p:ph type="body" idx="1"/>
          </p:nvPr>
        </p:nvSpPr>
        <p:spPr>
          <a:xfrm>
            <a:off x="914400" y="1305686"/>
            <a:ext cx="7478162" cy="3084304"/>
          </a:xfrm>
        </p:spPr>
        <p:txBody>
          <a:bodyPr>
            <a:normAutofit/>
          </a:bodyPr>
          <a:lstStyle/>
          <a:p>
            <a:pPr>
              <a:defRPr/>
            </a:pPr>
            <a:r>
              <a:rPr lang="en-US" dirty="0" smtClean="0"/>
              <a:t>A public-key algorithm is used to generate a public-private key pair.</a:t>
            </a:r>
          </a:p>
          <a:p>
            <a:pPr>
              <a:defRPr/>
            </a:pPr>
            <a:r>
              <a:rPr lang="en-US" dirty="0" smtClean="0"/>
              <a:t>A original plaintext data/document is one-way hashed.</a:t>
            </a:r>
          </a:p>
          <a:p>
            <a:pPr>
              <a:defRPr/>
            </a:pPr>
            <a:r>
              <a:rPr lang="en-US" dirty="0" smtClean="0"/>
              <a:t>The private key is used to encrypt the hashed value. </a:t>
            </a:r>
          </a:p>
          <a:p>
            <a:pPr>
              <a:defRPr/>
            </a:pPr>
            <a:r>
              <a:rPr lang="en-US" dirty="0" smtClean="0"/>
              <a:t>The encrypted hash is the digital signature.</a:t>
            </a:r>
          </a:p>
          <a:p>
            <a:pPr lvl="1">
              <a:defRPr/>
            </a:pPr>
            <a:r>
              <a:rPr lang="en-US" dirty="0" smtClean="0"/>
              <a:t>The hash is encrypted instead of the data/document for </a:t>
            </a:r>
            <a:r>
              <a:rPr lang="en-US" dirty="0" err="1" smtClean="0"/>
              <a:t>efficiemcy</a:t>
            </a:r>
            <a:r>
              <a:rPr lang="en-US" dirty="0" smtClean="0"/>
              <a:t> of computation.</a:t>
            </a:r>
          </a:p>
          <a:p>
            <a:pPr lvl="1">
              <a:defRPr/>
            </a:pPr>
            <a:r>
              <a:rPr lang="en-US" dirty="0" smtClean="0"/>
              <a:t>The hash is unique to the data/document.</a:t>
            </a:r>
          </a:p>
          <a:p>
            <a:pPr>
              <a:defRPr/>
            </a:pPr>
            <a:endParaRPr lang="en-US" dirty="0" smtClean="0"/>
          </a:p>
          <a:p>
            <a:pPr>
              <a:defRPr/>
            </a:pPr>
            <a:endParaRPr lang="en-US" dirty="0" smtClean="0"/>
          </a:p>
        </p:txBody>
      </p:sp>
      <p:grpSp>
        <p:nvGrpSpPr>
          <p:cNvPr id="6" name="Group 5"/>
          <p:cNvGrpSpPr/>
          <p:nvPr/>
        </p:nvGrpSpPr>
        <p:grpSpPr>
          <a:xfrm>
            <a:off x="792099" y="4676051"/>
            <a:ext cx="7608975" cy="1800422"/>
            <a:chOff x="792099" y="4676051"/>
            <a:chExt cx="7608975" cy="1800422"/>
          </a:xfrm>
        </p:grpSpPr>
        <p:pic>
          <p:nvPicPr>
            <p:cNvPr id="10246" name="Picture 6" descr="Image result"/>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901701" y="4685887"/>
              <a:ext cx="1134809" cy="1134809"/>
            </a:xfrm>
            <a:prstGeom prst="rect">
              <a:avLst/>
            </a:prstGeom>
            <a:noFill/>
            <a:extLst>
              <a:ext uri="{909E8E84-426E-40DD-AFC4-6F175D3DCCD1}">
                <a14:hiddenFill xmlns:a14="http://schemas.microsoft.com/office/drawing/2010/main">
                  <a:solidFill>
                    <a:srgbClr val="FFFFFF"/>
                  </a:solidFill>
                </a14:hiddenFill>
              </a:ext>
            </a:extLst>
          </p:spPr>
        </p:pic>
        <p:pic>
          <p:nvPicPr>
            <p:cNvPr id="10250" name="Picture 10" descr="Image result"/>
            <p:cNvPicPr>
              <a:picLocks noChangeAspect="1" noChangeArrowheads="1"/>
            </p:cNvPicPr>
            <p:nvPr/>
          </p:nvPicPr>
          <p:blipFill rotWithShape="1">
            <a:blip r:embed="rId3" cstate="email">
              <a:clrChange>
                <a:clrFrom>
                  <a:srgbClr val="FFFFFF"/>
                </a:clrFrom>
                <a:clrTo>
                  <a:srgbClr val="FFFFFF">
                    <a:alpha val="0"/>
                  </a:srgbClr>
                </a:clrTo>
              </a:clrChange>
              <a:extLst>
                <a:ext uri="{28A0092B-C50C-407E-A947-70E740481C1C}">
                  <a14:useLocalDpi xmlns:a14="http://schemas.microsoft.com/office/drawing/2010/main" val="0"/>
                </a:ext>
              </a:extLst>
            </a:blip>
            <a:srcRect l="58375" r="1742"/>
            <a:stretch/>
          </p:blipFill>
          <p:spPr bwMode="auto">
            <a:xfrm>
              <a:off x="5655641" y="4840347"/>
              <a:ext cx="789680" cy="835716"/>
            </a:xfrm>
            <a:prstGeom prst="rect">
              <a:avLst/>
            </a:prstGeom>
            <a:noFill/>
            <a:extLst>
              <a:ext uri="{909E8E84-426E-40DD-AFC4-6F175D3DCCD1}">
                <a14:hiddenFill xmlns:a14="http://schemas.microsoft.com/office/drawing/2010/main">
                  <a:solidFill>
                    <a:srgbClr val="FFFFFF"/>
                  </a:solidFill>
                </a14:hiddenFill>
              </a:ext>
            </a:extLst>
          </p:spPr>
        </p:pic>
        <p:pic>
          <p:nvPicPr>
            <p:cNvPr id="10252" name="Picture 12" descr="Image result"/>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7266265" y="4676051"/>
              <a:ext cx="1134809" cy="1134809"/>
            </a:xfrm>
            <a:prstGeom prst="rect">
              <a:avLst/>
            </a:prstGeom>
            <a:noFill/>
            <a:extLst>
              <a:ext uri="{909E8E84-426E-40DD-AFC4-6F175D3DCCD1}">
                <a14:hiddenFill xmlns:a14="http://schemas.microsoft.com/office/drawing/2010/main">
                  <a:solidFill>
                    <a:srgbClr val="FFFFFF"/>
                  </a:solidFill>
                </a14:hiddenFill>
              </a:ext>
            </a:extLst>
          </p:spPr>
        </p:pic>
        <p:cxnSp>
          <p:nvCxnSpPr>
            <p:cNvPr id="3" name="Straight Arrow Connector 2"/>
            <p:cNvCxnSpPr/>
            <p:nvPr/>
          </p:nvCxnSpPr>
          <p:spPr>
            <a:xfrm>
              <a:off x="1918357" y="5243456"/>
              <a:ext cx="619432" cy="9833"/>
            </a:xfrm>
            <a:prstGeom prst="straightConnector1">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3427970" y="5253289"/>
              <a:ext cx="619432" cy="9833"/>
            </a:xfrm>
            <a:prstGeom prst="straightConnector1">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cxnSp>
        <p:pic>
          <p:nvPicPr>
            <p:cNvPr id="10254" name="Picture 14" descr="Related image"/>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4088554" y="4830446"/>
              <a:ext cx="865351" cy="865351"/>
            </a:xfrm>
            <a:prstGeom prst="rect">
              <a:avLst/>
            </a:prstGeom>
            <a:noFill/>
            <a:extLst>
              <a:ext uri="{909E8E84-426E-40DD-AFC4-6F175D3DCCD1}">
                <a14:hiddenFill xmlns:a14="http://schemas.microsoft.com/office/drawing/2010/main">
                  <a:solidFill>
                    <a:srgbClr val="FFFFFF"/>
                  </a:solidFill>
                </a14:hiddenFill>
              </a:ext>
            </a:extLst>
          </p:spPr>
        </p:pic>
        <p:cxnSp>
          <p:nvCxnSpPr>
            <p:cNvPr id="15" name="Straight Arrow Connector 14"/>
            <p:cNvCxnSpPr/>
            <p:nvPr/>
          </p:nvCxnSpPr>
          <p:spPr>
            <a:xfrm>
              <a:off x="4968943" y="5258205"/>
              <a:ext cx="619432" cy="9833"/>
            </a:xfrm>
            <a:prstGeom prst="straightConnector1">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6541821" y="5270902"/>
              <a:ext cx="619432" cy="9833"/>
            </a:xfrm>
            <a:prstGeom prst="straightConnector1">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792099" y="5953253"/>
              <a:ext cx="1417376" cy="523220"/>
            </a:xfrm>
            <a:prstGeom prst="rect">
              <a:avLst/>
            </a:prstGeom>
          </p:spPr>
          <p:txBody>
            <a:bodyPr wrap="none">
              <a:spAutoFit/>
            </a:bodyPr>
            <a:lstStyle/>
            <a:p>
              <a:pPr algn="ctr"/>
              <a:r>
                <a:rPr lang="en-US" sz="1400" dirty="0" smtClean="0"/>
                <a:t>plaintext </a:t>
              </a:r>
            </a:p>
            <a:p>
              <a:pPr algn="ctr"/>
              <a:r>
                <a:rPr lang="en-US" sz="1400" dirty="0" smtClean="0"/>
                <a:t>data/document </a:t>
              </a:r>
              <a:endParaRPr lang="en-US" sz="1400" dirty="0"/>
            </a:p>
          </p:txBody>
        </p:sp>
        <p:sp>
          <p:nvSpPr>
            <p:cNvPr id="18" name="Rectangle 17"/>
            <p:cNvSpPr/>
            <p:nvPr/>
          </p:nvSpPr>
          <p:spPr>
            <a:xfrm>
              <a:off x="2537554" y="5953253"/>
              <a:ext cx="861134" cy="523220"/>
            </a:xfrm>
            <a:prstGeom prst="rect">
              <a:avLst/>
            </a:prstGeom>
          </p:spPr>
          <p:txBody>
            <a:bodyPr wrap="none">
              <a:spAutoFit/>
            </a:bodyPr>
            <a:lstStyle/>
            <a:p>
              <a:pPr algn="ctr"/>
              <a:r>
                <a:rPr lang="en-US" sz="1400" dirty="0"/>
                <a:t>o</a:t>
              </a:r>
              <a:r>
                <a:rPr lang="en-US" sz="1400" dirty="0" smtClean="0"/>
                <a:t>ne-way</a:t>
              </a:r>
            </a:p>
            <a:p>
              <a:pPr algn="ctr"/>
              <a:r>
                <a:rPr lang="en-US" sz="1400" dirty="0" smtClean="0"/>
                <a:t>hash</a:t>
              </a:r>
              <a:endParaRPr lang="en-US" sz="1400" dirty="0"/>
            </a:p>
          </p:txBody>
        </p:sp>
        <p:sp>
          <p:nvSpPr>
            <p:cNvPr id="19" name="Rectangle 18"/>
            <p:cNvSpPr/>
            <p:nvPr/>
          </p:nvSpPr>
          <p:spPr>
            <a:xfrm>
              <a:off x="4265666" y="5953253"/>
              <a:ext cx="612668" cy="523220"/>
            </a:xfrm>
            <a:prstGeom prst="rect">
              <a:avLst/>
            </a:prstGeom>
          </p:spPr>
          <p:txBody>
            <a:bodyPr wrap="none">
              <a:spAutoFit/>
            </a:bodyPr>
            <a:lstStyle/>
            <a:p>
              <a:pPr algn="ctr"/>
              <a:r>
                <a:rPr lang="en-US" sz="1400" dirty="0"/>
                <a:t>h</a:t>
              </a:r>
              <a:r>
                <a:rPr lang="en-US" sz="1400" dirty="0" smtClean="0"/>
                <a:t>ash</a:t>
              </a:r>
            </a:p>
            <a:p>
              <a:pPr algn="ctr"/>
              <a:r>
                <a:rPr lang="en-US" sz="1400" dirty="0" smtClean="0"/>
                <a:t>value</a:t>
              </a:r>
              <a:endParaRPr lang="en-US" sz="1400" dirty="0"/>
            </a:p>
          </p:txBody>
        </p:sp>
        <p:sp>
          <p:nvSpPr>
            <p:cNvPr id="20" name="Rectangle 19"/>
            <p:cNvSpPr/>
            <p:nvPr/>
          </p:nvSpPr>
          <p:spPr>
            <a:xfrm>
              <a:off x="5653920" y="5953253"/>
              <a:ext cx="721672" cy="523220"/>
            </a:xfrm>
            <a:prstGeom prst="rect">
              <a:avLst/>
            </a:prstGeom>
          </p:spPr>
          <p:txBody>
            <a:bodyPr wrap="none">
              <a:spAutoFit/>
            </a:bodyPr>
            <a:lstStyle/>
            <a:p>
              <a:pPr algn="ctr"/>
              <a:r>
                <a:rPr lang="en-US" sz="1400" dirty="0"/>
                <a:t>p</a:t>
              </a:r>
              <a:r>
                <a:rPr lang="en-US" sz="1400" dirty="0" smtClean="0"/>
                <a:t>rivate</a:t>
              </a:r>
            </a:p>
            <a:p>
              <a:pPr algn="ctr"/>
              <a:r>
                <a:rPr lang="en-US" sz="1400" dirty="0" smtClean="0"/>
                <a:t>key</a:t>
              </a:r>
              <a:endParaRPr lang="en-US" sz="1400" dirty="0"/>
            </a:p>
          </p:txBody>
        </p:sp>
        <p:sp>
          <p:nvSpPr>
            <p:cNvPr id="21" name="Rectangle 20"/>
            <p:cNvSpPr/>
            <p:nvPr/>
          </p:nvSpPr>
          <p:spPr>
            <a:xfrm>
              <a:off x="7432496" y="5953253"/>
              <a:ext cx="920445" cy="523220"/>
            </a:xfrm>
            <a:prstGeom prst="rect">
              <a:avLst/>
            </a:prstGeom>
          </p:spPr>
          <p:txBody>
            <a:bodyPr wrap="none">
              <a:spAutoFit/>
            </a:bodyPr>
            <a:lstStyle/>
            <a:p>
              <a:pPr algn="ctr"/>
              <a:r>
                <a:rPr lang="en-US" sz="1400" dirty="0"/>
                <a:t>d</a:t>
              </a:r>
              <a:r>
                <a:rPr lang="en-US" sz="1400" dirty="0" smtClean="0"/>
                <a:t>igital</a:t>
              </a:r>
            </a:p>
            <a:p>
              <a:pPr algn="ctr"/>
              <a:r>
                <a:rPr lang="en-US" sz="1400" dirty="0" smtClean="0"/>
                <a:t>signature</a:t>
              </a:r>
              <a:endParaRPr lang="en-US" sz="1400" dirty="0"/>
            </a:p>
          </p:txBody>
        </p:sp>
        <p:pic>
          <p:nvPicPr>
            <p:cNvPr id="10256" name="Picture 16" descr="Image result"/>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flipH="1">
              <a:off x="2534552" y="4787956"/>
              <a:ext cx="965892" cy="96589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70734363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914400" y="33601"/>
            <a:ext cx="7315200" cy="1154097"/>
          </a:xfrm>
        </p:spPr>
        <p:txBody>
          <a:bodyPr>
            <a:normAutofit/>
          </a:bodyPr>
          <a:lstStyle/>
          <a:p>
            <a:pPr>
              <a:defRPr/>
            </a:pPr>
            <a:r>
              <a:rPr lang="en-US" dirty="0" smtClean="0">
                <a:latin typeface="Trebuchet MS" charset="0"/>
                <a:ea typeface="MS PGothic" charset="0"/>
              </a:rPr>
              <a:t>Digital Signature Verification</a:t>
            </a:r>
            <a:endParaRPr lang="en-US" dirty="0">
              <a:latin typeface="Trebuchet MS" charset="0"/>
              <a:ea typeface="MS PGothic" charset="0"/>
            </a:endParaRPr>
          </a:p>
        </p:txBody>
      </p:sp>
      <p:sp>
        <p:nvSpPr>
          <p:cNvPr id="79875" name="Rectangle 3"/>
          <p:cNvSpPr>
            <a:spLocks noGrp="1" noChangeArrowheads="1"/>
          </p:cNvSpPr>
          <p:nvPr>
            <p:ph type="body" idx="1"/>
          </p:nvPr>
        </p:nvSpPr>
        <p:spPr>
          <a:xfrm>
            <a:off x="914400" y="1305686"/>
            <a:ext cx="7478162" cy="3227972"/>
          </a:xfrm>
        </p:spPr>
        <p:txBody>
          <a:bodyPr>
            <a:normAutofit/>
          </a:bodyPr>
          <a:lstStyle/>
          <a:p>
            <a:pPr>
              <a:defRPr/>
            </a:pPr>
            <a:r>
              <a:rPr lang="en-US" dirty="0" smtClean="0"/>
              <a:t>At any later time, the original data/document can be verified.</a:t>
            </a:r>
          </a:p>
          <a:p>
            <a:pPr>
              <a:defRPr/>
            </a:pPr>
            <a:r>
              <a:rPr lang="en-US" dirty="0" smtClean="0"/>
              <a:t>The data/document is rehashed using the same one-way hashing algorithm.</a:t>
            </a:r>
          </a:p>
          <a:p>
            <a:pPr>
              <a:defRPr/>
            </a:pPr>
            <a:r>
              <a:rPr lang="en-US" dirty="0" smtClean="0"/>
              <a:t>The encrypted hash/digital signature for the data is then decrypted using the public key.</a:t>
            </a:r>
          </a:p>
          <a:p>
            <a:pPr>
              <a:defRPr/>
            </a:pPr>
            <a:r>
              <a:rPr lang="en-US" dirty="0" smtClean="0"/>
              <a:t>If the decrypted </a:t>
            </a:r>
            <a:r>
              <a:rPr lang="en-US" dirty="0"/>
              <a:t>hash/digital signature </a:t>
            </a:r>
            <a:r>
              <a:rPr lang="en-US" dirty="0" smtClean="0"/>
              <a:t>exactly matches the rehashed value the data/document is verified, (i.e., not to have been changed or altered).</a:t>
            </a:r>
          </a:p>
          <a:p>
            <a:pPr>
              <a:defRPr/>
            </a:pPr>
            <a:endParaRPr lang="en-US" dirty="0" smtClean="0"/>
          </a:p>
        </p:txBody>
      </p:sp>
      <p:grpSp>
        <p:nvGrpSpPr>
          <p:cNvPr id="42" name="Group 41"/>
          <p:cNvGrpSpPr/>
          <p:nvPr/>
        </p:nvGrpSpPr>
        <p:grpSpPr>
          <a:xfrm>
            <a:off x="54110" y="4096848"/>
            <a:ext cx="3842571" cy="1800950"/>
            <a:chOff x="54110" y="4096848"/>
            <a:chExt cx="3842571" cy="1800950"/>
          </a:xfrm>
        </p:grpSpPr>
        <p:cxnSp>
          <p:nvCxnSpPr>
            <p:cNvPr id="8" name="Straight Arrow Connector 7"/>
            <p:cNvCxnSpPr/>
            <p:nvPr/>
          </p:nvCxnSpPr>
          <p:spPr>
            <a:xfrm>
              <a:off x="1097115" y="4564452"/>
              <a:ext cx="619432" cy="9833"/>
            </a:xfrm>
            <a:prstGeom prst="straightConnector1">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2370746" y="4574285"/>
              <a:ext cx="619432" cy="9833"/>
            </a:xfrm>
            <a:prstGeom prst="straightConnector1">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nvGrpSpPr>
            <p:cNvPr id="18" name="Group 17"/>
            <p:cNvGrpSpPr/>
            <p:nvPr/>
          </p:nvGrpSpPr>
          <p:grpSpPr>
            <a:xfrm>
              <a:off x="3031330" y="4151442"/>
              <a:ext cx="865351" cy="1646027"/>
              <a:chOff x="4088554" y="4830446"/>
              <a:chExt cx="865351" cy="1646027"/>
            </a:xfrm>
          </p:grpSpPr>
          <p:pic>
            <p:nvPicPr>
              <p:cNvPr id="10" name="Picture 14" descr="Related image"/>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4088554" y="4830446"/>
                <a:ext cx="865351" cy="865351"/>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4265666" y="5953253"/>
                <a:ext cx="612668" cy="523220"/>
              </a:xfrm>
              <a:prstGeom prst="rect">
                <a:avLst/>
              </a:prstGeom>
            </p:spPr>
            <p:txBody>
              <a:bodyPr wrap="none">
                <a:spAutoFit/>
              </a:bodyPr>
              <a:lstStyle/>
              <a:p>
                <a:pPr algn="ctr"/>
                <a:r>
                  <a:rPr lang="en-US" sz="1400" dirty="0"/>
                  <a:t>h</a:t>
                </a:r>
                <a:r>
                  <a:rPr lang="en-US" sz="1400" dirty="0" smtClean="0"/>
                  <a:t>ash</a:t>
                </a:r>
              </a:p>
              <a:p>
                <a:pPr algn="ctr"/>
                <a:r>
                  <a:rPr lang="en-US" sz="1400" dirty="0" smtClean="0"/>
                  <a:t>value</a:t>
                </a:r>
                <a:endParaRPr lang="en-US" sz="1400" dirty="0"/>
              </a:p>
            </p:txBody>
          </p:sp>
        </p:grpSp>
        <p:grpSp>
          <p:nvGrpSpPr>
            <p:cNvPr id="20" name="Group 19"/>
            <p:cNvGrpSpPr/>
            <p:nvPr/>
          </p:nvGrpSpPr>
          <p:grpSpPr>
            <a:xfrm>
              <a:off x="54110" y="4096848"/>
              <a:ext cx="1134809" cy="1800422"/>
              <a:chOff x="7266265" y="4676051"/>
              <a:chExt cx="1134809" cy="1800422"/>
            </a:xfrm>
          </p:grpSpPr>
          <p:pic>
            <p:nvPicPr>
              <p:cNvPr id="7" name="Picture 12" descr="Image result"/>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7266265" y="4676051"/>
                <a:ext cx="1134809" cy="1134809"/>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p:cNvSpPr/>
              <p:nvPr/>
            </p:nvSpPr>
            <p:spPr>
              <a:xfrm>
                <a:off x="7432496" y="5953253"/>
                <a:ext cx="920445" cy="523220"/>
              </a:xfrm>
              <a:prstGeom prst="rect">
                <a:avLst/>
              </a:prstGeom>
            </p:spPr>
            <p:txBody>
              <a:bodyPr wrap="none">
                <a:spAutoFit/>
              </a:bodyPr>
              <a:lstStyle/>
              <a:p>
                <a:pPr algn="ctr"/>
                <a:r>
                  <a:rPr lang="en-US" sz="1400" dirty="0"/>
                  <a:t>d</a:t>
                </a:r>
                <a:r>
                  <a:rPr lang="en-US" sz="1400" dirty="0" smtClean="0"/>
                  <a:t>igital</a:t>
                </a:r>
              </a:p>
              <a:p>
                <a:pPr algn="ctr"/>
                <a:r>
                  <a:rPr lang="en-US" sz="1400" dirty="0" smtClean="0"/>
                  <a:t>signature</a:t>
                </a:r>
                <a:endParaRPr lang="en-US" sz="1400" dirty="0"/>
              </a:p>
            </p:txBody>
          </p:sp>
        </p:grpSp>
        <p:grpSp>
          <p:nvGrpSpPr>
            <p:cNvPr id="21" name="Group 20"/>
            <p:cNvGrpSpPr/>
            <p:nvPr/>
          </p:nvGrpSpPr>
          <p:grpSpPr>
            <a:xfrm>
              <a:off x="1703445" y="4327082"/>
              <a:ext cx="979651" cy="1570716"/>
              <a:chOff x="5624434" y="4905757"/>
              <a:chExt cx="979651" cy="1570716"/>
            </a:xfrm>
          </p:grpSpPr>
          <p:sp>
            <p:nvSpPr>
              <p:cNvPr id="16" name="Rectangle 15"/>
              <p:cNvSpPr/>
              <p:nvPr/>
            </p:nvSpPr>
            <p:spPr>
              <a:xfrm>
                <a:off x="5688384" y="5953253"/>
                <a:ext cx="652743" cy="523220"/>
              </a:xfrm>
              <a:prstGeom prst="rect">
                <a:avLst/>
              </a:prstGeom>
            </p:spPr>
            <p:txBody>
              <a:bodyPr wrap="none">
                <a:spAutoFit/>
              </a:bodyPr>
              <a:lstStyle/>
              <a:p>
                <a:pPr algn="ctr"/>
                <a:r>
                  <a:rPr lang="en-US" sz="1400" dirty="0" smtClean="0"/>
                  <a:t>public</a:t>
                </a:r>
              </a:p>
              <a:p>
                <a:pPr algn="ctr"/>
                <a:r>
                  <a:rPr lang="en-US" sz="1400" dirty="0" smtClean="0"/>
                  <a:t>key</a:t>
                </a:r>
                <a:endParaRPr lang="en-US" sz="1400" dirty="0"/>
              </a:p>
            </p:txBody>
          </p:sp>
          <p:pic>
            <p:nvPicPr>
              <p:cNvPr id="11266" name="Picture 2" descr="Image result"/>
              <p:cNvPicPr>
                <a:picLocks noChangeAspect="1" noChangeArrowheads="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val="0"/>
                  </a:ext>
                </a:extLst>
              </a:blip>
              <a:srcRect l="463" r="52281"/>
              <a:stretch/>
            </p:blipFill>
            <p:spPr bwMode="auto">
              <a:xfrm>
                <a:off x="5624434" y="4905757"/>
                <a:ext cx="979651" cy="874998"/>
              </a:xfrm>
              <a:prstGeom prst="rect">
                <a:avLst/>
              </a:prstGeom>
              <a:noFill/>
              <a:extLst>
                <a:ext uri="{909E8E84-426E-40DD-AFC4-6F175D3DCCD1}">
                  <a14:hiddenFill xmlns:a14="http://schemas.microsoft.com/office/drawing/2010/main">
                    <a:solidFill>
                      <a:srgbClr val="FFFFFF"/>
                    </a:solidFill>
                  </a14:hiddenFill>
                </a:ext>
              </a:extLst>
            </p:spPr>
          </p:pic>
        </p:grpSp>
      </p:grpSp>
      <p:cxnSp>
        <p:nvCxnSpPr>
          <p:cNvPr id="45" name="Straight Arrow Connector 44"/>
          <p:cNvCxnSpPr/>
          <p:nvPr/>
        </p:nvCxnSpPr>
        <p:spPr>
          <a:xfrm>
            <a:off x="3831996" y="4570618"/>
            <a:ext cx="370519" cy="1360916"/>
          </a:xfrm>
          <a:prstGeom prst="straightConnector1">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flipH="1">
            <a:off x="4544497" y="4565805"/>
            <a:ext cx="370519" cy="1360916"/>
          </a:xfrm>
          <a:prstGeom prst="straightConnector1">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3687682" y="5978256"/>
            <a:ext cx="1395009" cy="646331"/>
          </a:xfrm>
          <a:prstGeom prst="rect">
            <a:avLst/>
          </a:prstGeom>
          <a:noFill/>
          <a:ln w="25400">
            <a:solidFill>
              <a:schemeClr val="bg1"/>
            </a:solidFill>
          </a:ln>
        </p:spPr>
        <p:txBody>
          <a:bodyPr wrap="square" rtlCol="0">
            <a:spAutoFit/>
          </a:bodyPr>
          <a:lstStyle/>
          <a:p>
            <a:pPr algn="ctr"/>
            <a:r>
              <a:rPr lang="en-US" dirty="0" smtClean="0"/>
              <a:t>verification</a:t>
            </a:r>
          </a:p>
          <a:p>
            <a:pPr algn="ctr"/>
            <a:r>
              <a:rPr lang="en-US" dirty="0" smtClean="0"/>
              <a:t>comparison</a:t>
            </a:r>
            <a:endParaRPr lang="en-US" dirty="0"/>
          </a:p>
        </p:txBody>
      </p:sp>
      <p:grpSp>
        <p:nvGrpSpPr>
          <p:cNvPr id="48" name="Group 47"/>
          <p:cNvGrpSpPr/>
          <p:nvPr/>
        </p:nvGrpSpPr>
        <p:grpSpPr>
          <a:xfrm>
            <a:off x="4897749" y="4007871"/>
            <a:ext cx="4121422" cy="1790586"/>
            <a:chOff x="4897749" y="4007871"/>
            <a:chExt cx="4121422" cy="1790586"/>
          </a:xfrm>
        </p:grpSpPr>
        <p:cxnSp>
          <p:nvCxnSpPr>
            <p:cNvPr id="31" name="Straight Arrow Connector 30"/>
            <p:cNvCxnSpPr/>
            <p:nvPr/>
          </p:nvCxnSpPr>
          <p:spPr>
            <a:xfrm flipH="1">
              <a:off x="5707677" y="4555076"/>
              <a:ext cx="619432" cy="9833"/>
            </a:xfrm>
            <a:prstGeom prst="straightConnector1">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flipH="1">
              <a:off x="7148466" y="4564909"/>
              <a:ext cx="619432" cy="9833"/>
            </a:xfrm>
            <a:prstGeom prst="straightConnector1">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nvGrpSpPr>
            <p:cNvPr id="41" name="Group 40"/>
            <p:cNvGrpSpPr/>
            <p:nvPr/>
          </p:nvGrpSpPr>
          <p:grpSpPr>
            <a:xfrm>
              <a:off x="7601795" y="4007871"/>
              <a:ext cx="1417376" cy="1790586"/>
              <a:chOff x="4742899" y="4096848"/>
              <a:chExt cx="1417376" cy="1790586"/>
            </a:xfrm>
          </p:grpSpPr>
          <p:pic>
            <p:nvPicPr>
              <p:cNvPr id="27" name="Picture 6" descr="Image result"/>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4852501" y="4096848"/>
                <a:ext cx="1134809" cy="1134809"/>
              </a:xfrm>
              <a:prstGeom prst="rect">
                <a:avLst/>
              </a:prstGeom>
              <a:noFill/>
              <a:extLst>
                <a:ext uri="{909E8E84-426E-40DD-AFC4-6F175D3DCCD1}">
                  <a14:hiddenFill xmlns:a14="http://schemas.microsoft.com/office/drawing/2010/main">
                    <a:solidFill>
                      <a:srgbClr val="FFFFFF"/>
                    </a:solidFill>
                  </a14:hiddenFill>
                </a:ext>
              </a:extLst>
            </p:spPr>
          </p:pic>
          <p:sp>
            <p:nvSpPr>
              <p:cNvPr id="36" name="Rectangle 35"/>
              <p:cNvSpPr/>
              <p:nvPr/>
            </p:nvSpPr>
            <p:spPr>
              <a:xfrm>
                <a:off x="4742899" y="5364214"/>
                <a:ext cx="1417376" cy="523220"/>
              </a:xfrm>
              <a:prstGeom prst="rect">
                <a:avLst/>
              </a:prstGeom>
            </p:spPr>
            <p:txBody>
              <a:bodyPr wrap="none">
                <a:spAutoFit/>
              </a:bodyPr>
              <a:lstStyle/>
              <a:p>
                <a:pPr algn="ctr"/>
                <a:r>
                  <a:rPr lang="en-US" sz="1400" dirty="0" smtClean="0"/>
                  <a:t>plaintext </a:t>
                </a:r>
              </a:p>
              <a:p>
                <a:pPr algn="ctr"/>
                <a:r>
                  <a:rPr lang="en-US" sz="1400" dirty="0" smtClean="0"/>
                  <a:t>data/document </a:t>
                </a:r>
                <a:endParaRPr lang="en-US" sz="1400" dirty="0"/>
              </a:p>
            </p:txBody>
          </p:sp>
        </p:grpSp>
        <p:grpSp>
          <p:nvGrpSpPr>
            <p:cNvPr id="24" name="Group 23"/>
            <p:cNvGrpSpPr/>
            <p:nvPr/>
          </p:nvGrpSpPr>
          <p:grpSpPr>
            <a:xfrm>
              <a:off x="4897749" y="4094438"/>
              <a:ext cx="865351" cy="1646027"/>
              <a:chOff x="8039354" y="4241407"/>
              <a:chExt cx="865351" cy="1646027"/>
            </a:xfrm>
          </p:grpSpPr>
          <p:pic>
            <p:nvPicPr>
              <p:cNvPr id="33" name="Picture 14" descr="Related image"/>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8039354" y="4241407"/>
                <a:ext cx="865351" cy="865351"/>
              </a:xfrm>
              <a:prstGeom prst="rect">
                <a:avLst/>
              </a:prstGeom>
              <a:noFill/>
              <a:extLst>
                <a:ext uri="{909E8E84-426E-40DD-AFC4-6F175D3DCCD1}">
                  <a14:hiddenFill xmlns:a14="http://schemas.microsoft.com/office/drawing/2010/main">
                    <a:solidFill>
                      <a:srgbClr val="FFFFFF"/>
                    </a:solidFill>
                  </a14:hiddenFill>
                </a:ext>
              </a:extLst>
            </p:spPr>
          </p:pic>
          <p:sp>
            <p:nvSpPr>
              <p:cNvPr id="38" name="Rectangle 37"/>
              <p:cNvSpPr/>
              <p:nvPr/>
            </p:nvSpPr>
            <p:spPr>
              <a:xfrm>
                <a:off x="8216466" y="5364214"/>
                <a:ext cx="612668" cy="523220"/>
              </a:xfrm>
              <a:prstGeom prst="rect">
                <a:avLst/>
              </a:prstGeom>
            </p:spPr>
            <p:txBody>
              <a:bodyPr wrap="none">
                <a:spAutoFit/>
              </a:bodyPr>
              <a:lstStyle/>
              <a:p>
                <a:pPr algn="ctr"/>
                <a:r>
                  <a:rPr lang="en-US" sz="1400" dirty="0"/>
                  <a:t>h</a:t>
                </a:r>
                <a:r>
                  <a:rPr lang="en-US" sz="1400" dirty="0" smtClean="0"/>
                  <a:t>ash</a:t>
                </a:r>
              </a:p>
              <a:p>
                <a:pPr algn="ctr"/>
                <a:r>
                  <a:rPr lang="en-US" sz="1400" dirty="0" smtClean="0"/>
                  <a:t>value</a:t>
                </a:r>
                <a:endParaRPr lang="en-US" sz="1400" dirty="0"/>
              </a:p>
            </p:txBody>
          </p:sp>
        </p:grpSp>
        <p:grpSp>
          <p:nvGrpSpPr>
            <p:cNvPr id="47" name="Group 46"/>
            <p:cNvGrpSpPr/>
            <p:nvPr/>
          </p:nvGrpSpPr>
          <p:grpSpPr>
            <a:xfrm>
              <a:off x="6291861" y="4107427"/>
              <a:ext cx="965892" cy="1680666"/>
              <a:chOff x="6291861" y="4107427"/>
              <a:chExt cx="965892" cy="1680666"/>
            </a:xfrm>
          </p:grpSpPr>
          <p:sp>
            <p:nvSpPr>
              <p:cNvPr id="37" name="Rectangle 36"/>
              <p:cNvSpPr/>
              <p:nvPr/>
            </p:nvSpPr>
            <p:spPr>
              <a:xfrm>
                <a:off x="6326874" y="5264873"/>
                <a:ext cx="861134" cy="523220"/>
              </a:xfrm>
              <a:prstGeom prst="rect">
                <a:avLst/>
              </a:prstGeom>
            </p:spPr>
            <p:txBody>
              <a:bodyPr wrap="none">
                <a:spAutoFit/>
              </a:bodyPr>
              <a:lstStyle/>
              <a:p>
                <a:pPr algn="ctr"/>
                <a:r>
                  <a:rPr lang="en-US" sz="1400" dirty="0"/>
                  <a:t>o</a:t>
                </a:r>
                <a:r>
                  <a:rPr lang="en-US" sz="1400" dirty="0" smtClean="0"/>
                  <a:t>ne-way</a:t>
                </a:r>
              </a:p>
              <a:p>
                <a:pPr algn="ctr"/>
                <a:r>
                  <a:rPr lang="en-US" sz="1400" dirty="0" smtClean="0"/>
                  <a:t>hash</a:t>
                </a:r>
                <a:endParaRPr lang="en-US" sz="1400" dirty="0"/>
              </a:p>
            </p:txBody>
          </p:sp>
          <p:pic>
            <p:nvPicPr>
              <p:cNvPr id="51" name="Picture 16" descr="Image result"/>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flipH="1">
                <a:off x="6291861" y="4107427"/>
                <a:ext cx="965892" cy="965892"/>
              </a:xfrm>
              <a:prstGeom prst="rect">
                <a:avLst/>
              </a:prstGeom>
              <a:noFill/>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166734039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914400" y="33601"/>
            <a:ext cx="7315200" cy="1154097"/>
          </a:xfrm>
        </p:spPr>
        <p:txBody>
          <a:bodyPr>
            <a:normAutofit/>
          </a:bodyPr>
          <a:lstStyle/>
          <a:p>
            <a:pPr>
              <a:defRPr/>
            </a:pPr>
            <a:r>
              <a:rPr lang="en-US" dirty="0" smtClean="0">
                <a:latin typeface="Trebuchet MS" charset="0"/>
                <a:ea typeface="MS PGothic" charset="0"/>
              </a:rPr>
              <a:t>Breaking Encryption</a:t>
            </a:r>
            <a:endParaRPr lang="en-US" dirty="0">
              <a:latin typeface="Trebuchet MS" charset="0"/>
              <a:ea typeface="MS PGothic"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6579" y="1779203"/>
            <a:ext cx="6714424" cy="4106589"/>
          </a:xfrm>
          <a:prstGeom prst="rect">
            <a:avLst/>
          </a:prstGeom>
        </p:spPr>
      </p:pic>
    </p:spTree>
    <p:extLst>
      <p:ext uri="{BB962C8B-B14F-4D97-AF65-F5344CB8AC3E}">
        <p14:creationId xmlns:p14="http://schemas.microsoft.com/office/powerpoint/2010/main" val="198538661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914400" y="33601"/>
            <a:ext cx="7315200" cy="1154097"/>
          </a:xfrm>
        </p:spPr>
        <p:txBody>
          <a:bodyPr/>
          <a:lstStyle/>
          <a:p>
            <a:pPr>
              <a:defRPr/>
            </a:pPr>
            <a:r>
              <a:rPr lang="en-GB" dirty="0" smtClean="0">
                <a:latin typeface="Trebuchet MS" charset="0"/>
                <a:ea typeface="MS PGothic" charset="0"/>
              </a:rPr>
              <a:t>Public-Key Cryptography</a:t>
            </a:r>
            <a:endParaRPr lang="en-GB" dirty="0">
              <a:latin typeface="Trebuchet MS" charset="0"/>
              <a:ea typeface="MS PGothic" charset="0"/>
            </a:endParaRPr>
          </a:p>
        </p:txBody>
      </p:sp>
      <p:sp>
        <p:nvSpPr>
          <p:cNvPr id="79875" name="Rectangle 3"/>
          <p:cNvSpPr>
            <a:spLocks noGrp="1" noChangeArrowheads="1"/>
          </p:cNvSpPr>
          <p:nvPr>
            <p:ph type="body" idx="1"/>
          </p:nvPr>
        </p:nvSpPr>
        <p:spPr>
          <a:xfrm>
            <a:off x="914400" y="1305686"/>
            <a:ext cx="7315200" cy="4187597"/>
          </a:xfrm>
        </p:spPr>
        <p:txBody>
          <a:bodyPr>
            <a:normAutofit/>
          </a:bodyPr>
          <a:lstStyle/>
          <a:p>
            <a:pPr>
              <a:defRPr/>
            </a:pPr>
            <a:r>
              <a:rPr lang="en-US" sz="2400" dirty="0" smtClean="0">
                <a:latin typeface="Trebuchet MS" charset="0"/>
                <a:ea typeface="MS PGothic" charset="0"/>
              </a:rPr>
              <a:t>A cryptographic system that uses pairs of keys (numbers), public and private, for authentication and  encryption.</a:t>
            </a:r>
          </a:p>
          <a:p>
            <a:pPr>
              <a:defRPr/>
            </a:pPr>
            <a:r>
              <a:rPr lang="en-US" sz="2400" dirty="0">
                <a:latin typeface="Trebuchet MS" charset="0"/>
                <a:ea typeface="MS PGothic" charset="0"/>
              </a:rPr>
              <a:t>Public keys </a:t>
            </a:r>
            <a:r>
              <a:rPr lang="en-US" sz="2400" dirty="0" smtClean="0">
                <a:latin typeface="Trebuchet MS" charset="0"/>
                <a:ea typeface="MS PGothic" charset="0"/>
              </a:rPr>
              <a:t>are published and made available for copying/use by anyone.</a:t>
            </a:r>
          </a:p>
          <a:p>
            <a:pPr>
              <a:defRPr/>
            </a:pPr>
            <a:r>
              <a:rPr lang="en-US" sz="2400" dirty="0" smtClean="0">
                <a:latin typeface="Trebuchet MS" charset="0"/>
                <a:ea typeface="MS PGothic" charset="0"/>
              </a:rPr>
              <a:t>Private keys are never published or available to anyone other than the owner.</a:t>
            </a:r>
            <a:endParaRPr lang="en-GB" sz="2400" dirty="0">
              <a:latin typeface="Trebuchet MS" charset="0"/>
              <a:ea typeface="MS PGothic" charset="0"/>
            </a:endParaRPr>
          </a:p>
        </p:txBody>
      </p:sp>
      <p:pic>
        <p:nvPicPr>
          <p:cNvPr id="1026" name="Picture 2" descr="https://bjdejongblog.nl/wp-content/uploads/2014/12/crypto.jpg"/>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2916881" y="4356566"/>
            <a:ext cx="3031245" cy="2273434"/>
          </a:xfrm>
          <a:prstGeom prst="rect">
            <a:avLst/>
          </a:prstGeom>
          <a:noFill/>
          <a:ln w="1270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983077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914400" y="33601"/>
            <a:ext cx="7315200" cy="1154097"/>
          </a:xfrm>
        </p:spPr>
        <p:txBody>
          <a:bodyPr>
            <a:normAutofit/>
          </a:bodyPr>
          <a:lstStyle/>
          <a:p>
            <a:pPr>
              <a:defRPr/>
            </a:pPr>
            <a:r>
              <a:rPr lang="en-US" dirty="0" smtClean="0">
                <a:latin typeface="Trebuchet MS" charset="0"/>
                <a:ea typeface="MS PGothic" charset="0"/>
              </a:rPr>
              <a:t>The Alice</a:t>
            </a:r>
            <a:r>
              <a:rPr lang="en-US" dirty="0">
                <a:latin typeface="Trebuchet MS" charset="0"/>
                <a:ea typeface="MS PGothic" charset="0"/>
              </a:rPr>
              <a:t>, Eve, Bob </a:t>
            </a:r>
            <a:r>
              <a:rPr lang="en-US" dirty="0" smtClean="0">
                <a:latin typeface="Trebuchet MS" charset="0"/>
                <a:ea typeface="MS PGothic" charset="0"/>
              </a:rPr>
              <a:t>Model</a:t>
            </a:r>
            <a:endParaRPr lang="en-US" dirty="0">
              <a:latin typeface="Trebuchet MS" charset="0"/>
              <a:ea typeface="MS PGothic" charset="0"/>
            </a:endParaRPr>
          </a:p>
        </p:txBody>
      </p:sp>
      <p:sp>
        <p:nvSpPr>
          <p:cNvPr id="79875" name="Rectangle 3"/>
          <p:cNvSpPr>
            <a:spLocks noGrp="1" noChangeArrowheads="1"/>
          </p:cNvSpPr>
          <p:nvPr>
            <p:ph type="body" idx="1"/>
          </p:nvPr>
        </p:nvSpPr>
        <p:spPr>
          <a:xfrm>
            <a:off x="914400" y="1305686"/>
            <a:ext cx="7478162" cy="5303344"/>
          </a:xfrm>
        </p:spPr>
        <p:txBody>
          <a:bodyPr>
            <a:normAutofit/>
          </a:bodyPr>
          <a:lstStyle/>
          <a:p>
            <a:pPr>
              <a:defRPr/>
            </a:pPr>
            <a:r>
              <a:rPr lang="en-US" dirty="0" smtClean="0"/>
              <a:t>The </a:t>
            </a:r>
            <a:r>
              <a:rPr lang="en-US" dirty="0"/>
              <a:t>most commonly used metaphor for discussing encrypted </a:t>
            </a:r>
            <a:r>
              <a:rPr lang="en-US" dirty="0" smtClean="0"/>
              <a:t>communication. </a:t>
            </a:r>
            <a:endParaRPr lang="en-US" dirty="0"/>
          </a:p>
          <a:p>
            <a:pPr>
              <a:defRPr/>
            </a:pPr>
            <a:r>
              <a:rPr lang="en-US" dirty="0" smtClean="0"/>
              <a:t>Alice </a:t>
            </a:r>
            <a:r>
              <a:rPr lang="en-US" dirty="0"/>
              <a:t>and Bob need to communicate secretly and evil Eve attempts to intercept and decrypt the messages between them. </a:t>
            </a:r>
            <a:endParaRPr lang="en-US" dirty="0" smtClean="0"/>
          </a:p>
          <a:p>
            <a:pPr>
              <a:defRPr/>
            </a:pPr>
            <a:r>
              <a:rPr lang="en-US" dirty="0" smtClean="0"/>
              <a:t>Prior </a:t>
            </a:r>
            <a:r>
              <a:rPr lang="en-US" dirty="0"/>
              <a:t>to the 1970s Alice and Bob would need to meet </a:t>
            </a:r>
            <a:r>
              <a:rPr lang="en-US" dirty="0" smtClean="0"/>
              <a:t/>
            </a:r>
            <a:br>
              <a:rPr lang="en-US" dirty="0" smtClean="0"/>
            </a:br>
            <a:r>
              <a:rPr lang="en-US" dirty="0" smtClean="0"/>
              <a:t>to </a:t>
            </a:r>
            <a:r>
              <a:rPr lang="en-US" dirty="0"/>
              <a:t>agree upon an encryption method, aka the key, </a:t>
            </a:r>
            <a:r>
              <a:rPr lang="en-US" dirty="0" smtClean="0"/>
              <a:t/>
            </a:r>
            <a:br>
              <a:rPr lang="en-US" dirty="0" smtClean="0"/>
            </a:br>
            <a:r>
              <a:rPr lang="en-US" dirty="0" smtClean="0"/>
              <a:t>so </a:t>
            </a:r>
            <a:r>
              <a:rPr lang="en-US" dirty="0"/>
              <a:t>that if Eve did receive their communications she would be unable to decipher them. </a:t>
            </a:r>
          </a:p>
          <a:p>
            <a:pPr>
              <a:defRPr/>
            </a:pPr>
            <a:r>
              <a:rPr lang="en-US" dirty="0" smtClean="0"/>
              <a:t>Alice </a:t>
            </a:r>
            <a:r>
              <a:rPr lang="en-US" dirty="0"/>
              <a:t>and Bob must also protect their keys because if Eve stole or got a copy of the keys she could break their encryption. </a:t>
            </a:r>
            <a:endParaRPr lang="en-US" dirty="0" smtClean="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76311" y="3075915"/>
            <a:ext cx="457200" cy="457200"/>
          </a:xfrm>
          <a:prstGeom prst="rect">
            <a:avLst/>
          </a:prstGeom>
        </p:spPr>
      </p:pic>
    </p:spTree>
    <p:extLst>
      <p:ext uri="{BB962C8B-B14F-4D97-AF65-F5344CB8AC3E}">
        <p14:creationId xmlns:p14="http://schemas.microsoft.com/office/powerpoint/2010/main" val="3662994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914400" y="33601"/>
            <a:ext cx="7315200" cy="1154097"/>
          </a:xfrm>
        </p:spPr>
        <p:txBody>
          <a:bodyPr/>
          <a:lstStyle/>
          <a:p>
            <a:pPr>
              <a:defRPr/>
            </a:pPr>
            <a:r>
              <a:rPr lang="en-GB" dirty="0" smtClean="0">
                <a:latin typeface="Trebuchet MS" charset="0"/>
                <a:ea typeface="MS PGothic" charset="0"/>
              </a:rPr>
              <a:t>Alice-Eve-Bob Problems</a:t>
            </a:r>
            <a:endParaRPr lang="en-GB" dirty="0">
              <a:latin typeface="Trebuchet MS" charset="0"/>
              <a:ea typeface="MS PGothic" charset="0"/>
            </a:endParaRPr>
          </a:p>
        </p:txBody>
      </p:sp>
      <p:sp>
        <p:nvSpPr>
          <p:cNvPr id="79875" name="Rectangle 3"/>
          <p:cNvSpPr>
            <a:spLocks noGrp="1" noChangeArrowheads="1"/>
          </p:cNvSpPr>
          <p:nvPr>
            <p:ph type="body" idx="1"/>
          </p:nvPr>
        </p:nvSpPr>
        <p:spPr>
          <a:xfrm>
            <a:off x="914400" y="1305686"/>
            <a:ext cx="7478162" cy="5303344"/>
          </a:xfrm>
        </p:spPr>
        <p:txBody>
          <a:bodyPr>
            <a:normAutofit/>
          </a:bodyPr>
          <a:lstStyle/>
          <a:p>
            <a:pPr>
              <a:defRPr/>
            </a:pPr>
            <a:r>
              <a:rPr lang="en-US" dirty="0" smtClean="0"/>
              <a:t>The </a:t>
            </a:r>
            <a:r>
              <a:rPr lang="en-US" dirty="0"/>
              <a:t>limitations of a physical meeting and key protection rendered the process untenable for network communication. Computers/users needing to securely communicate across a network forgoes the possibility of a physical meeting. </a:t>
            </a:r>
            <a:endParaRPr lang="en-US" dirty="0" smtClean="0"/>
          </a:p>
          <a:p>
            <a:pPr>
              <a:defRPr/>
            </a:pPr>
            <a:r>
              <a:rPr lang="en-US" dirty="0" smtClean="0"/>
              <a:t>Network </a:t>
            </a:r>
            <a:r>
              <a:rPr lang="en-US" dirty="0"/>
              <a:t>communication occurs in the form of data packets which are accessed by computers/routers along the network to ensure their delivery thus they can be easily intercepted and inspected. </a:t>
            </a:r>
            <a:endParaRPr lang="en-US" dirty="0" smtClean="0"/>
          </a:p>
          <a:p>
            <a:pPr>
              <a:defRPr/>
            </a:pPr>
            <a:r>
              <a:rPr lang="en-US" dirty="0" smtClean="0"/>
              <a:t>This </a:t>
            </a:r>
            <a:r>
              <a:rPr lang="en-US" dirty="0"/>
              <a:t>eliminates the possibility of transmitting the encryption key since it would be intercepted and all subsequent messages using it.</a:t>
            </a:r>
            <a:endParaRPr lang="en-GB" sz="2400" dirty="0">
              <a:latin typeface="Trebuchet MS" charset="0"/>
              <a:ea typeface="MS PGothic"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53481" y="4967335"/>
            <a:ext cx="3657600" cy="1524000"/>
          </a:xfrm>
          <a:prstGeom prst="rect">
            <a:avLst/>
          </a:prstGeom>
          <a:ln w="12700">
            <a:solidFill>
              <a:schemeClr val="bg1"/>
            </a:solidFill>
          </a:ln>
        </p:spPr>
      </p:pic>
    </p:spTree>
    <p:extLst>
      <p:ext uri="{BB962C8B-B14F-4D97-AF65-F5344CB8AC3E}">
        <p14:creationId xmlns:p14="http://schemas.microsoft.com/office/powerpoint/2010/main" val="25786640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914400" y="33601"/>
            <a:ext cx="7315200" cy="1154097"/>
          </a:xfrm>
        </p:spPr>
        <p:txBody>
          <a:bodyPr>
            <a:normAutofit/>
          </a:bodyPr>
          <a:lstStyle/>
          <a:p>
            <a:pPr>
              <a:defRPr/>
            </a:pPr>
            <a:r>
              <a:rPr lang="en-US" dirty="0" err="1" smtClean="0"/>
              <a:t>Diffie</a:t>
            </a:r>
            <a:r>
              <a:rPr lang="en-US" dirty="0" smtClean="0"/>
              <a:t>-Hellman-</a:t>
            </a:r>
            <a:r>
              <a:rPr lang="en-US" dirty="0" err="1" smtClean="0"/>
              <a:t>Merkle</a:t>
            </a:r>
            <a:endParaRPr lang="en-US" dirty="0">
              <a:latin typeface="Trebuchet MS" charset="0"/>
              <a:ea typeface="MS PGothic" charset="0"/>
            </a:endParaRPr>
          </a:p>
        </p:txBody>
      </p:sp>
      <p:sp>
        <p:nvSpPr>
          <p:cNvPr id="79875" name="Rectangle 3"/>
          <p:cNvSpPr>
            <a:spLocks noGrp="1" noChangeArrowheads="1"/>
          </p:cNvSpPr>
          <p:nvPr>
            <p:ph type="body" idx="1"/>
          </p:nvPr>
        </p:nvSpPr>
        <p:spPr>
          <a:xfrm>
            <a:off x="914400" y="1949106"/>
            <a:ext cx="7478162" cy="4648339"/>
          </a:xfrm>
        </p:spPr>
        <p:txBody>
          <a:bodyPr>
            <a:normAutofit/>
          </a:bodyPr>
          <a:lstStyle/>
          <a:p>
            <a:pPr>
              <a:defRPr/>
            </a:pPr>
            <a:r>
              <a:rPr lang="en-US" dirty="0" smtClean="0"/>
              <a:t>Three </a:t>
            </a:r>
            <a:r>
              <a:rPr lang="en-US" dirty="0"/>
              <a:t>cryptographers, Whitfield </a:t>
            </a:r>
            <a:r>
              <a:rPr lang="en-US" dirty="0" err="1"/>
              <a:t>Diffie</a:t>
            </a:r>
            <a:r>
              <a:rPr lang="en-US" dirty="0"/>
              <a:t>, Martin Hellman and Ralph </a:t>
            </a:r>
            <a:r>
              <a:rPr lang="en-US" dirty="0" err="1" smtClean="0"/>
              <a:t>Merkle</a:t>
            </a:r>
            <a:r>
              <a:rPr lang="en-US" dirty="0" smtClean="0"/>
              <a:t>, in the mid 1970s developed </a:t>
            </a:r>
            <a:r>
              <a:rPr lang="en-US" dirty="0"/>
              <a:t>a mathematical technique that allows Alice and Bob to agree upon a secret key without ever meeting or ever transmitting the </a:t>
            </a:r>
            <a:r>
              <a:rPr lang="en-US" dirty="0" smtClean="0"/>
              <a:t>private key </a:t>
            </a:r>
            <a:r>
              <a:rPr lang="en-US" dirty="0"/>
              <a:t>between them</a:t>
            </a:r>
            <a:r>
              <a:rPr lang="en-US" dirty="0" smtClean="0"/>
              <a:t>.</a:t>
            </a:r>
            <a:br>
              <a:rPr lang="en-US" dirty="0" smtClean="0"/>
            </a:br>
            <a:endParaRPr lang="en-US" dirty="0" smtClean="0"/>
          </a:p>
          <a:p>
            <a:pPr>
              <a:defRPr/>
            </a:pPr>
            <a:r>
              <a:rPr lang="en-US" dirty="0" smtClean="0"/>
              <a:t>They </a:t>
            </a:r>
            <a:r>
              <a:rPr lang="en-US" dirty="0"/>
              <a:t>can provide Eve with all of their communications as they agree upon a key, (and the encrypted messages afterwards), and she will not be able to discover their secret key</a:t>
            </a:r>
            <a:r>
              <a:rPr lang="en-US" dirty="0" smtClean="0"/>
              <a:t>.</a:t>
            </a:r>
            <a:br>
              <a:rPr lang="en-US" dirty="0" smtClean="0"/>
            </a:br>
            <a:endParaRPr lang="en-US" dirty="0" smtClean="0"/>
          </a:p>
          <a:p>
            <a:pPr>
              <a:defRPr/>
            </a:pPr>
            <a:r>
              <a:rPr lang="en-US" dirty="0"/>
              <a:t>Even if Eve knows the mathematical technique being used she cannot discover their secret key and thus not decipher their encrypted communications based upon the secret key.</a:t>
            </a:r>
            <a:endParaRPr lang="en-US" dirty="0" smtClean="0"/>
          </a:p>
        </p:txBody>
      </p:sp>
      <p:pic>
        <p:nvPicPr>
          <p:cNvPr id="3074" name="Picture 2" descr="Image result"/>
          <p:cNvPicPr>
            <a:picLocks noChangeAspect="1" noChangeArrowheads="1"/>
          </p:cNvPicPr>
          <p:nvPr/>
        </p:nvPicPr>
        <p:blipFill rotWithShape="1">
          <a:blip r:embed="rId2" cstate="email">
            <a:extLst>
              <a:ext uri="{28A0092B-C50C-407E-A947-70E740481C1C}">
                <a14:useLocalDpi xmlns:a14="http://schemas.microsoft.com/office/drawing/2010/main" val="0"/>
              </a:ext>
            </a:extLst>
          </a:blip>
          <a:srcRect l="4453" t="1902" r="5442" b="34574"/>
          <a:stretch/>
        </p:blipFill>
        <p:spPr bwMode="auto">
          <a:xfrm>
            <a:off x="6554709" y="298764"/>
            <a:ext cx="1566249" cy="1566249"/>
          </a:xfrm>
          <a:prstGeom prst="rect">
            <a:avLst/>
          </a:prstGeom>
          <a:noFill/>
          <a:ln w="1270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13715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430039" y="40042"/>
            <a:ext cx="7315200" cy="1154097"/>
          </a:xfrm>
        </p:spPr>
        <p:txBody>
          <a:bodyPr>
            <a:normAutofit/>
          </a:bodyPr>
          <a:lstStyle/>
          <a:p>
            <a:pPr>
              <a:defRPr/>
            </a:pPr>
            <a:r>
              <a:rPr lang="en-US" dirty="0" err="1" smtClean="0"/>
              <a:t>Diffie</a:t>
            </a:r>
            <a:r>
              <a:rPr lang="en-US" dirty="0" smtClean="0"/>
              <a:t>-Hellman Example</a:t>
            </a:r>
            <a:endParaRPr lang="en-US" dirty="0">
              <a:latin typeface="Trebuchet MS" charset="0"/>
              <a:ea typeface="MS PGothic" charset="0"/>
            </a:endParaRPr>
          </a:p>
        </p:txBody>
      </p:sp>
      <p:sp>
        <p:nvSpPr>
          <p:cNvPr id="2" name="Rectangle 1"/>
          <p:cNvSpPr/>
          <p:nvPr/>
        </p:nvSpPr>
        <p:spPr>
          <a:xfrm>
            <a:off x="430039" y="1384684"/>
            <a:ext cx="8283921" cy="4893647"/>
          </a:xfrm>
          <a:prstGeom prst="rect">
            <a:avLst/>
          </a:prstGeom>
          <a:solidFill>
            <a:schemeClr val="bg2">
              <a:lumMod val="25000"/>
              <a:lumOff val="75000"/>
            </a:schemeClr>
          </a:solidFill>
        </p:spPr>
        <p:txBody>
          <a:bodyPr wrap="square">
            <a:spAutoFit/>
          </a:bodyPr>
          <a:lstStyle/>
          <a:p>
            <a:r>
              <a:rPr lang="en-US" sz="1600" dirty="0">
                <a:solidFill>
                  <a:srgbClr val="000000"/>
                </a:solidFill>
                <a:latin typeface="Times New Roman" panose="02020603050405020304" pitchFamily="18" charset="0"/>
              </a:rPr>
              <a:t>Implementation example of </a:t>
            </a:r>
            <a:r>
              <a:rPr lang="en-US" sz="1600" dirty="0" err="1">
                <a:solidFill>
                  <a:srgbClr val="000000"/>
                </a:solidFill>
                <a:latin typeface="Times New Roman" panose="02020603050405020304" pitchFamily="18" charset="0"/>
              </a:rPr>
              <a:t>Diffie</a:t>
            </a:r>
            <a:r>
              <a:rPr lang="en-US" sz="1600" dirty="0">
                <a:solidFill>
                  <a:srgbClr val="000000"/>
                </a:solidFill>
                <a:latin typeface="Times New Roman" panose="02020603050405020304" pitchFamily="18" charset="0"/>
              </a:rPr>
              <a:t>-Hellman-</a:t>
            </a:r>
            <a:r>
              <a:rPr lang="en-US" sz="1600" dirty="0" err="1">
                <a:solidFill>
                  <a:srgbClr val="000000"/>
                </a:solidFill>
                <a:latin typeface="Times New Roman" panose="02020603050405020304" pitchFamily="18" charset="0"/>
              </a:rPr>
              <a:t>Merkle</a:t>
            </a:r>
            <a:r>
              <a:rPr lang="en-US" sz="1600" dirty="0">
                <a:solidFill>
                  <a:srgbClr val="000000"/>
                </a:solidFill>
                <a:latin typeface="Times New Roman" panose="02020603050405020304" pitchFamily="18" charset="0"/>
              </a:rPr>
              <a:t> public key exchange: (</a:t>
            </a:r>
            <a:r>
              <a:rPr lang="en-US" sz="1600" dirty="0">
                <a:solidFill>
                  <a:srgbClr val="0000FF"/>
                </a:solidFill>
                <a:latin typeface="Times New Roman" panose="02020603050405020304" pitchFamily="18" charset="0"/>
              </a:rPr>
              <a:t>blue → public</a:t>
            </a:r>
            <a:r>
              <a:rPr lang="en-US" sz="1600" dirty="0">
                <a:solidFill>
                  <a:srgbClr val="000000"/>
                </a:solidFill>
                <a:latin typeface="Times New Roman" panose="02020603050405020304" pitchFamily="18" charset="0"/>
              </a:rPr>
              <a:t>, </a:t>
            </a:r>
            <a:r>
              <a:rPr lang="en-US" sz="1600" dirty="0">
                <a:solidFill>
                  <a:srgbClr val="FF0000"/>
                </a:solidFill>
                <a:latin typeface="Times New Roman" panose="02020603050405020304" pitchFamily="18" charset="0"/>
              </a:rPr>
              <a:t>red → secret</a:t>
            </a:r>
            <a:r>
              <a:rPr lang="en-US" sz="1600" dirty="0">
                <a:solidFill>
                  <a:srgbClr val="000000"/>
                </a:solidFill>
                <a:latin typeface="Times New Roman" panose="02020603050405020304" pitchFamily="18" charset="0"/>
              </a:rPr>
              <a:t>)</a:t>
            </a:r>
          </a:p>
          <a:p>
            <a:pPr>
              <a:buFont typeface="+mj-lt"/>
              <a:buAutoNum type="arabicPeriod"/>
            </a:pPr>
            <a:r>
              <a:rPr lang="en-US" sz="1600" dirty="0">
                <a:solidFill>
                  <a:srgbClr val="0000FF"/>
                </a:solidFill>
                <a:latin typeface="Times New Roman" panose="02020603050405020304" pitchFamily="18" charset="0"/>
              </a:rPr>
              <a:t>Alice</a:t>
            </a:r>
            <a:r>
              <a:rPr lang="en-US" sz="1600" dirty="0">
                <a:solidFill>
                  <a:srgbClr val="000000"/>
                </a:solidFill>
                <a:latin typeface="Times New Roman" panose="02020603050405020304" pitchFamily="18" charset="0"/>
              </a:rPr>
              <a:t> and </a:t>
            </a:r>
            <a:r>
              <a:rPr lang="en-US" sz="1600" dirty="0">
                <a:solidFill>
                  <a:srgbClr val="0000FF"/>
                </a:solidFill>
                <a:latin typeface="Times New Roman" panose="02020603050405020304" pitchFamily="18" charset="0"/>
              </a:rPr>
              <a:t>Bob</a:t>
            </a:r>
            <a:r>
              <a:rPr lang="en-US" sz="1600" dirty="0">
                <a:solidFill>
                  <a:srgbClr val="000000"/>
                </a:solidFill>
                <a:latin typeface="Times New Roman" panose="02020603050405020304" pitchFamily="18" charset="0"/>
              </a:rPr>
              <a:t> agree to use prime number</a:t>
            </a:r>
            <a:r>
              <a:rPr lang="en-US" sz="1600" dirty="0">
                <a:solidFill>
                  <a:srgbClr val="0000FF"/>
                </a:solidFill>
                <a:latin typeface="Times New Roman" panose="02020603050405020304" pitchFamily="18" charset="0"/>
              </a:rPr>
              <a:t> </a:t>
            </a:r>
            <a:r>
              <a:rPr lang="en-US" sz="1600" i="1" dirty="0">
                <a:solidFill>
                  <a:srgbClr val="0000FF"/>
                </a:solidFill>
                <a:latin typeface="Times New Roman" panose="02020603050405020304" pitchFamily="18" charset="0"/>
              </a:rPr>
              <a:t>p</a:t>
            </a:r>
            <a:r>
              <a:rPr lang="en-US" sz="1600" dirty="0">
                <a:solidFill>
                  <a:srgbClr val="0000FF"/>
                </a:solidFill>
                <a:latin typeface="Times New Roman" panose="02020603050405020304" pitchFamily="18" charset="0"/>
              </a:rPr>
              <a:t>=17</a:t>
            </a:r>
            <a:r>
              <a:rPr lang="en-US" sz="1600" dirty="0">
                <a:solidFill>
                  <a:srgbClr val="000000"/>
                </a:solidFill>
                <a:latin typeface="Times New Roman" panose="02020603050405020304" pitchFamily="18" charset="0"/>
              </a:rPr>
              <a:t> and base </a:t>
            </a:r>
            <a:r>
              <a:rPr lang="en-US" sz="1600" i="1" dirty="0">
                <a:solidFill>
                  <a:srgbClr val="0000FF"/>
                </a:solidFill>
                <a:latin typeface="Times New Roman" panose="02020603050405020304" pitchFamily="18" charset="0"/>
              </a:rPr>
              <a:t>g</a:t>
            </a:r>
            <a:r>
              <a:rPr lang="en-US" sz="1600" dirty="0">
                <a:solidFill>
                  <a:srgbClr val="0000FF"/>
                </a:solidFill>
                <a:latin typeface="Times New Roman" panose="02020603050405020304" pitchFamily="18" charset="0"/>
              </a:rPr>
              <a:t>=7</a:t>
            </a:r>
            <a:r>
              <a:rPr lang="en-US" sz="1600" dirty="0">
                <a:solidFill>
                  <a:srgbClr val="000000"/>
                </a:solidFill>
                <a:latin typeface="Times New Roman" panose="02020603050405020304" pitchFamily="18" charset="0"/>
              </a:rPr>
              <a:t>, (7 is a primitive root of 17).</a:t>
            </a:r>
          </a:p>
          <a:p>
            <a:pPr>
              <a:buFont typeface="+mj-lt"/>
              <a:buAutoNum type="arabicPeriod"/>
            </a:pPr>
            <a:r>
              <a:rPr lang="en-US" sz="1600" dirty="0">
                <a:solidFill>
                  <a:srgbClr val="000000"/>
                </a:solidFill>
                <a:latin typeface="Times New Roman" panose="02020603050405020304" pitchFamily="18" charset="0"/>
              </a:rPr>
              <a:t>Alice selects a secret integer, (i.e., secret key), </a:t>
            </a:r>
            <a:r>
              <a:rPr lang="en-US" sz="1600" i="1" dirty="0">
                <a:solidFill>
                  <a:srgbClr val="FF0000"/>
                </a:solidFill>
                <a:latin typeface="Times New Roman" panose="02020603050405020304" pitchFamily="18" charset="0"/>
              </a:rPr>
              <a:t>a</a:t>
            </a:r>
            <a:r>
              <a:rPr lang="en-US" sz="1600" dirty="0">
                <a:solidFill>
                  <a:srgbClr val="FF0000"/>
                </a:solidFill>
                <a:latin typeface="Times New Roman" panose="02020603050405020304" pitchFamily="18" charset="0"/>
              </a:rPr>
              <a:t> = 6 </a:t>
            </a:r>
            <a:r>
              <a:rPr lang="en-US" sz="1600" dirty="0">
                <a:solidFill>
                  <a:srgbClr val="000000"/>
                </a:solidFill>
                <a:latin typeface="Times New Roman" panose="02020603050405020304" pitchFamily="18" charset="0"/>
              </a:rPr>
              <a:t>computing </a:t>
            </a:r>
            <a:r>
              <a:rPr lang="en-US" sz="1600" b="1" i="1" dirty="0">
                <a:solidFill>
                  <a:srgbClr val="0000FF"/>
                </a:solidFill>
                <a:latin typeface="Times New Roman" panose="02020603050405020304" pitchFamily="18" charset="0"/>
              </a:rPr>
              <a:t>A = </a:t>
            </a:r>
            <a:r>
              <a:rPr lang="en-US" sz="1600" b="1" i="1" dirty="0" err="1">
                <a:solidFill>
                  <a:srgbClr val="0000FF"/>
                </a:solidFill>
                <a:latin typeface="Times New Roman" panose="02020603050405020304" pitchFamily="18" charset="0"/>
              </a:rPr>
              <a:t>g</a:t>
            </a:r>
            <a:r>
              <a:rPr lang="en-US" sz="1600" b="1" i="1" baseline="30000" dirty="0" err="1">
                <a:solidFill>
                  <a:srgbClr val="FF0000"/>
                </a:solidFill>
                <a:latin typeface="Times New Roman" panose="02020603050405020304" pitchFamily="18" charset="0"/>
              </a:rPr>
              <a:t>a</a:t>
            </a:r>
            <a:r>
              <a:rPr lang="en-US" sz="1600" b="1" i="1" dirty="0">
                <a:solidFill>
                  <a:srgbClr val="0000FF"/>
                </a:solidFill>
                <a:latin typeface="Times New Roman" panose="02020603050405020304" pitchFamily="18" charset="0"/>
              </a:rPr>
              <a:t> mod p</a:t>
            </a:r>
            <a:r>
              <a:rPr lang="en-US" sz="1600" dirty="0">
                <a:solidFill>
                  <a:srgbClr val="000000"/>
                </a:solidFill>
                <a:latin typeface="Times New Roman" panose="02020603050405020304" pitchFamily="18" charset="0"/>
              </a:rPr>
              <a:t> sending A to Bob</a:t>
            </a:r>
          </a:p>
          <a:p>
            <a:pPr marL="742950" lvl="1" indent="-285750">
              <a:buFont typeface="Arial" panose="020B0604020202020204" pitchFamily="34" charset="0"/>
              <a:buChar char="•"/>
            </a:pPr>
            <a:r>
              <a:rPr lang="en-US" sz="1600" dirty="0">
                <a:solidFill>
                  <a:srgbClr val="0000FF"/>
                </a:solidFill>
                <a:latin typeface="Times New Roman" panose="02020603050405020304" pitchFamily="18" charset="0"/>
              </a:rPr>
              <a:t>A = 7</a:t>
            </a:r>
            <a:r>
              <a:rPr lang="en-US" sz="1600" baseline="30000" dirty="0">
                <a:solidFill>
                  <a:srgbClr val="FF0000"/>
                </a:solidFill>
                <a:latin typeface="Times New Roman" panose="02020603050405020304" pitchFamily="18" charset="0"/>
              </a:rPr>
              <a:t>6</a:t>
            </a:r>
            <a:r>
              <a:rPr lang="en-US" sz="1600" dirty="0">
                <a:solidFill>
                  <a:srgbClr val="0000FF"/>
                </a:solidFill>
                <a:latin typeface="Times New Roman" panose="02020603050405020304" pitchFamily="18" charset="0"/>
              </a:rPr>
              <a:t> mod 17</a:t>
            </a:r>
          </a:p>
          <a:p>
            <a:pPr marL="742950" lvl="1" indent="-285750">
              <a:buFont typeface="Arial" panose="020B0604020202020204" pitchFamily="34" charset="0"/>
              <a:buChar char="•"/>
            </a:pPr>
            <a:r>
              <a:rPr lang="en-US" sz="1600" dirty="0">
                <a:solidFill>
                  <a:srgbClr val="0000FF"/>
                </a:solidFill>
                <a:latin typeface="Times New Roman" panose="02020603050405020304" pitchFamily="18" charset="0"/>
              </a:rPr>
              <a:t>A = </a:t>
            </a:r>
            <a:r>
              <a:rPr lang="en-US" sz="1600" dirty="0">
                <a:solidFill>
                  <a:srgbClr val="FF0000"/>
                </a:solidFill>
                <a:latin typeface="Times New Roman" panose="02020603050405020304" pitchFamily="18" charset="0"/>
              </a:rPr>
              <a:t>117649</a:t>
            </a:r>
            <a:r>
              <a:rPr lang="en-US" sz="1600" dirty="0">
                <a:solidFill>
                  <a:srgbClr val="0000FF"/>
                </a:solidFill>
                <a:latin typeface="Times New Roman" panose="02020603050405020304" pitchFamily="18" charset="0"/>
              </a:rPr>
              <a:t> mod 17</a:t>
            </a:r>
          </a:p>
          <a:p>
            <a:pPr marL="742950" lvl="1" indent="-285750">
              <a:buFont typeface="Arial" panose="020B0604020202020204" pitchFamily="34" charset="0"/>
              <a:buChar char="•"/>
            </a:pPr>
            <a:r>
              <a:rPr lang="en-US" sz="1600" dirty="0">
                <a:solidFill>
                  <a:srgbClr val="0000FF"/>
                </a:solidFill>
                <a:latin typeface="Times New Roman" panose="02020603050405020304" pitchFamily="18" charset="0"/>
              </a:rPr>
              <a:t>A = 9</a:t>
            </a:r>
          </a:p>
          <a:p>
            <a:pPr>
              <a:buFont typeface="+mj-lt"/>
              <a:buAutoNum type="arabicPeriod"/>
            </a:pPr>
            <a:r>
              <a:rPr lang="en-US" sz="1600" dirty="0">
                <a:solidFill>
                  <a:srgbClr val="000000"/>
                </a:solidFill>
                <a:latin typeface="Times New Roman" panose="02020603050405020304" pitchFamily="18" charset="0"/>
              </a:rPr>
              <a:t>Bob selects a secret integer, (i.e., secret key), </a:t>
            </a:r>
            <a:r>
              <a:rPr lang="en-US" sz="1600" i="1" dirty="0">
                <a:solidFill>
                  <a:srgbClr val="FF0000"/>
                </a:solidFill>
                <a:latin typeface="Times New Roman" panose="02020603050405020304" pitchFamily="18" charset="0"/>
              </a:rPr>
              <a:t>b</a:t>
            </a:r>
            <a:r>
              <a:rPr lang="en-US" sz="1600" dirty="0">
                <a:solidFill>
                  <a:srgbClr val="FF0000"/>
                </a:solidFill>
                <a:latin typeface="Times New Roman" panose="02020603050405020304" pitchFamily="18" charset="0"/>
              </a:rPr>
              <a:t> = 11</a:t>
            </a:r>
            <a:r>
              <a:rPr lang="en-US" sz="1600" dirty="0">
                <a:solidFill>
                  <a:srgbClr val="000000"/>
                </a:solidFill>
                <a:latin typeface="Times New Roman" panose="02020603050405020304" pitchFamily="18" charset="0"/>
              </a:rPr>
              <a:t> computing </a:t>
            </a:r>
            <a:r>
              <a:rPr lang="en-US" sz="1600" b="1" i="1" dirty="0">
                <a:solidFill>
                  <a:srgbClr val="0000FF"/>
                </a:solidFill>
                <a:latin typeface="Times New Roman" panose="02020603050405020304" pitchFamily="18" charset="0"/>
              </a:rPr>
              <a:t>B = </a:t>
            </a:r>
            <a:r>
              <a:rPr lang="en-US" sz="1600" b="1" i="1" dirty="0" err="1">
                <a:solidFill>
                  <a:srgbClr val="0000FF"/>
                </a:solidFill>
                <a:latin typeface="Times New Roman" panose="02020603050405020304" pitchFamily="18" charset="0"/>
              </a:rPr>
              <a:t>g</a:t>
            </a:r>
            <a:r>
              <a:rPr lang="en-US" sz="1600" b="1" i="1" baseline="30000" dirty="0" err="1">
                <a:solidFill>
                  <a:srgbClr val="FF0000"/>
                </a:solidFill>
                <a:latin typeface="Times New Roman" panose="02020603050405020304" pitchFamily="18" charset="0"/>
              </a:rPr>
              <a:t>b</a:t>
            </a:r>
            <a:r>
              <a:rPr lang="en-US" sz="1600" b="1" i="1" dirty="0">
                <a:solidFill>
                  <a:srgbClr val="0000FF"/>
                </a:solidFill>
                <a:latin typeface="Times New Roman" panose="02020603050405020304" pitchFamily="18" charset="0"/>
              </a:rPr>
              <a:t> mod p</a:t>
            </a:r>
            <a:r>
              <a:rPr lang="en-US" sz="1600" dirty="0">
                <a:solidFill>
                  <a:srgbClr val="000000"/>
                </a:solidFill>
                <a:latin typeface="Times New Roman" panose="02020603050405020304" pitchFamily="18" charset="0"/>
              </a:rPr>
              <a:t> sending B to Alice</a:t>
            </a:r>
          </a:p>
          <a:p>
            <a:pPr marL="742950" lvl="1" indent="-285750">
              <a:buFont typeface="Arial" panose="020B0604020202020204" pitchFamily="34" charset="0"/>
              <a:buChar char="•"/>
            </a:pPr>
            <a:r>
              <a:rPr lang="en-US" sz="1600" dirty="0">
                <a:solidFill>
                  <a:srgbClr val="0000FF"/>
                </a:solidFill>
                <a:latin typeface="Times New Roman" panose="02020603050405020304" pitchFamily="18" charset="0"/>
              </a:rPr>
              <a:t>B = 7</a:t>
            </a:r>
            <a:r>
              <a:rPr lang="en-US" sz="1600" baseline="30000" dirty="0">
                <a:solidFill>
                  <a:srgbClr val="FF0000"/>
                </a:solidFill>
                <a:latin typeface="Times New Roman" panose="02020603050405020304" pitchFamily="18" charset="0"/>
              </a:rPr>
              <a:t>11</a:t>
            </a:r>
            <a:r>
              <a:rPr lang="en-US" sz="1600" dirty="0">
                <a:solidFill>
                  <a:srgbClr val="0000FF"/>
                </a:solidFill>
                <a:latin typeface="Times New Roman" panose="02020603050405020304" pitchFamily="18" charset="0"/>
              </a:rPr>
              <a:t> mod 17</a:t>
            </a:r>
          </a:p>
          <a:p>
            <a:pPr marL="742950" lvl="1" indent="-285750">
              <a:buFont typeface="Arial" panose="020B0604020202020204" pitchFamily="34" charset="0"/>
              <a:buChar char="•"/>
            </a:pPr>
            <a:r>
              <a:rPr lang="en-US" sz="1600" dirty="0">
                <a:solidFill>
                  <a:srgbClr val="0000FF"/>
                </a:solidFill>
                <a:latin typeface="Times New Roman" panose="02020603050405020304" pitchFamily="18" charset="0"/>
              </a:rPr>
              <a:t>B = </a:t>
            </a:r>
            <a:r>
              <a:rPr lang="en-US" sz="1600" dirty="0">
                <a:solidFill>
                  <a:srgbClr val="FF0000"/>
                </a:solidFill>
                <a:latin typeface="Times New Roman" panose="02020603050405020304" pitchFamily="18" charset="0"/>
              </a:rPr>
              <a:t>1977326743</a:t>
            </a:r>
            <a:r>
              <a:rPr lang="en-US" sz="1600" dirty="0">
                <a:solidFill>
                  <a:srgbClr val="0000FF"/>
                </a:solidFill>
                <a:latin typeface="Times New Roman" panose="02020603050405020304" pitchFamily="18" charset="0"/>
              </a:rPr>
              <a:t> mod 17</a:t>
            </a:r>
          </a:p>
          <a:p>
            <a:pPr marL="742950" lvl="1" indent="-285750">
              <a:buFont typeface="Arial" panose="020B0604020202020204" pitchFamily="34" charset="0"/>
              <a:buChar char="•"/>
            </a:pPr>
            <a:r>
              <a:rPr lang="en-US" sz="1600" dirty="0">
                <a:solidFill>
                  <a:srgbClr val="0000FF"/>
                </a:solidFill>
                <a:latin typeface="Times New Roman" panose="02020603050405020304" pitchFamily="18" charset="0"/>
              </a:rPr>
              <a:t>B = 14</a:t>
            </a:r>
          </a:p>
          <a:p>
            <a:pPr>
              <a:buFont typeface="+mj-lt"/>
              <a:buAutoNum type="arabicPeriod"/>
            </a:pPr>
            <a:r>
              <a:rPr lang="en-US" sz="1600" dirty="0">
                <a:solidFill>
                  <a:srgbClr val="000000"/>
                </a:solidFill>
                <a:latin typeface="Times New Roman" panose="02020603050405020304" pitchFamily="18" charset="0"/>
              </a:rPr>
              <a:t>Alice computes </a:t>
            </a:r>
            <a:r>
              <a:rPr lang="en-US" sz="1600" b="1" i="1" dirty="0">
                <a:solidFill>
                  <a:srgbClr val="FF0000"/>
                </a:solidFill>
                <a:latin typeface="Times New Roman" panose="02020603050405020304" pitchFamily="18" charset="0"/>
              </a:rPr>
              <a:t>s</a:t>
            </a:r>
            <a:r>
              <a:rPr lang="en-US" sz="1600" b="1" i="1" dirty="0">
                <a:solidFill>
                  <a:srgbClr val="0000FF"/>
                </a:solidFill>
                <a:latin typeface="Times New Roman" panose="02020603050405020304" pitchFamily="18" charset="0"/>
              </a:rPr>
              <a:t> = B</a:t>
            </a:r>
            <a:r>
              <a:rPr lang="en-US" sz="1600" b="1" i="1" baseline="30000" dirty="0">
                <a:solidFill>
                  <a:srgbClr val="FF0000"/>
                </a:solidFill>
                <a:latin typeface="Times New Roman" panose="02020603050405020304" pitchFamily="18" charset="0"/>
              </a:rPr>
              <a:t>a</a:t>
            </a:r>
            <a:r>
              <a:rPr lang="en-US" sz="1600" b="1" i="1" dirty="0">
                <a:solidFill>
                  <a:srgbClr val="0000FF"/>
                </a:solidFill>
                <a:latin typeface="Times New Roman" panose="02020603050405020304" pitchFamily="18" charset="0"/>
              </a:rPr>
              <a:t> mod p</a:t>
            </a:r>
            <a:endParaRPr lang="en-US" sz="1600" dirty="0">
              <a:solidFill>
                <a:srgbClr val="000000"/>
              </a:solidFill>
              <a:latin typeface="Times New Roman" panose="02020603050405020304" pitchFamily="18" charset="0"/>
            </a:endParaRPr>
          </a:p>
          <a:p>
            <a:pPr marL="742950" lvl="1" indent="-285750">
              <a:buFont typeface="Arial" panose="020B0604020202020204" pitchFamily="34" charset="0"/>
              <a:buChar char="•"/>
            </a:pPr>
            <a:r>
              <a:rPr lang="en-US" sz="1600" dirty="0">
                <a:solidFill>
                  <a:srgbClr val="FF0000"/>
                </a:solidFill>
                <a:latin typeface="Times New Roman" panose="02020603050405020304" pitchFamily="18" charset="0"/>
              </a:rPr>
              <a:t>s</a:t>
            </a:r>
            <a:r>
              <a:rPr lang="en-US" sz="1600" dirty="0">
                <a:solidFill>
                  <a:srgbClr val="0000FF"/>
                </a:solidFill>
                <a:latin typeface="Times New Roman" panose="02020603050405020304" pitchFamily="18" charset="0"/>
              </a:rPr>
              <a:t> = 14</a:t>
            </a:r>
            <a:r>
              <a:rPr lang="en-US" sz="1600" baseline="30000" dirty="0">
                <a:solidFill>
                  <a:srgbClr val="FF0000"/>
                </a:solidFill>
                <a:latin typeface="Times New Roman" panose="02020603050405020304" pitchFamily="18" charset="0"/>
              </a:rPr>
              <a:t>6</a:t>
            </a:r>
            <a:r>
              <a:rPr lang="en-US" sz="1600" dirty="0">
                <a:solidFill>
                  <a:srgbClr val="0000FF"/>
                </a:solidFill>
                <a:latin typeface="Times New Roman" panose="02020603050405020304" pitchFamily="18" charset="0"/>
              </a:rPr>
              <a:t> mod 17</a:t>
            </a:r>
          </a:p>
          <a:p>
            <a:pPr marL="742950" lvl="1" indent="-285750">
              <a:buFont typeface="Arial" panose="020B0604020202020204" pitchFamily="34" charset="0"/>
              <a:buChar char="•"/>
            </a:pPr>
            <a:r>
              <a:rPr lang="en-US" sz="1600" dirty="0">
                <a:solidFill>
                  <a:srgbClr val="FF0000"/>
                </a:solidFill>
                <a:latin typeface="Times New Roman" panose="02020603050405020304" pitchFamily="18" charset="0"/>
              </a:rPr>
              <a:t>s</a:t>
            </a:r>
            <a:r>
              <a:rPr lang="en-US" sz="1600" dirty="0">
                <a:solidFill>
                  <a:srgbClr val="0000FF"/>
                </a:solidFill>
                <a:latin typeface="Times New Roman" panose="02020603050405020304" pitchFamily="18" charset="0"/>
              </a:rPr>
              <a:t> = </a:t>
            </a:r>
            <a:r>
              <a:rPr lang="en-US" sz="1600" dirty="0">
                <a:solidFill>
                  <a:srgbClr val="FF0000"/>
                </a:solidFill>
                <a:latin typeface="Times New Roman" panose="02020603050405020304" pitchFamily="18" charset="0"/>
              </a:rPr>
              <a:t>7529536</a:t>
            </a:r>
            <a:r>
              <a:rPr lang="en-US" sz="1600" dirty="0">
                <a:solidFill>
                  <a:srgbClr val="0000FF"/>
                </a:solidFill>
                <a:latin typeface="Times New Roman" panose="02020603050405020304" pitchFamily="18" charset="0"/>
              </a:rPr>
              <a:t> mod 17</a:t>
            </a:r>
          </a:p>
          <a:p>
            <a:pPr marL="742950" lvl="1" indent="-285750">
              <a:buFont typeface="Arial" panose="020B0604020202020204" pitchFamily="34" charset="0"/>
              <a:buChar char="•"/>
            </a:pPr>
            <a:r>
              <a:rPr lang="en-US" sz="1600" dirty="0">
                <a:solidFill>
                  <a:srgbClr val="FF0000"/>
                </a:solidFill>
                <a:latin typeface="Times New Roman" panose="02020603050405020304" pitchFamily="18" charset="0"/>
              </a:rPr>
              <a:t>s</a:t>
            </a:r>
            <a:r>
              <a:rPr lang="en-US" sz="1600" dirty="0">
                <a:solidFill>
                  <a:srgbClr val="0000FF"/>
                </a:solidFill>
                <a:latin typeface="Times New Roman" panose="02020603050405020304" pitchFamily="18" charset="0"/>
              </a:rPr>
              <a:t> = </a:t>
            </a:r>
            <a:r>
              <a:rPr lang="en-US" sz="1600" dirty="0">
                <a:solidFill>
                  <a:srgbClr val="FF0000"/>
                </a:solidFill>
                <a:latin typeface="Times New Roman" panose="02020603050405020304" pitchFamily="18" charset="0"/>
              </a:rPr>
              <a:t>15</a:t>
            </a:r>
            <a:endParaRPr lang="en-US" sz="1600" dirty="0">
              <a:solidFill>
                <a:srgbClr val="0000FF"/>
              </a:solidFill>
              <a:latin typeface="Times New Roman" panose="02020603050405020304" pitchFamily="18" charset="0"/>
            </a:endParaRPr>
          </a:p>
          <a:p>
            <a:pPr>
              <a:buFont typeface="+mj-lt"/>
              <a:buAutoNum type="arabicPeriod"/>
            </a:pPr>
            <a:r>
              <a:rPr lang="en-US" sz="1600" dirty="0">
                <a:solidFill>
                  <a:srgbClr val="000000"/>
                </a:solidFill>
                <a:latin typeface="Times New Roman" panose="02020603050405020304" pitchFamily="18" charset="0"/>
              </a:rPr>
              <a:t>Bob computes</a:t>
            </a:r>
            <a:r>
              <a:rPr lang="en-US" sz="1600" b="1" i="1" dirty="0">
                <a:solidFill>
                  <a:srgbClr val="FF0000"/>
                </a:solidFill>
                <a:latin typeface="Times New Roman" panose="02020603050405020304" pitchFamily="18" charset="0"/>
              </a:rPr>
              <a:t> s </a:t>
            </a:r>
            <a:r>
              <a:rPr lang="en-US" sz="1600" b="1" i="1" dirty="0">
                <a:solidFill>
                  <a:srgbClr val="0000FF"/>
                </a:solidFill>
                <a:latin typeface="Times New Roman" panose="02020603050405020304" pitchFamily="18" charset="0"/>
              </a:rPr>
              <a:t>= A</a:t>
            </a:r>
            <a:r>
              <a:rPr lang="en-US" sz="1600" b="1" i="1" baseline="30000" dirty="0">
                <a:solidFill>
                  <a:srgbClr val="FF0000"/>
                </a:solidFill>
                <a:latin typeface="Times New Roman" panose="02020603050405020304" pitchFamily="18" charset="0"/>
              </a:rPr>
              <a:t>b</a:t>
            </a:r>
            <a:r>
              <a:rPr lang="en-US" sz="1600" b="1" i="1" dirty="0">
                <a:solidFill>
                  <a:srgbClr val="0000FF"/>
                </a:solidFill>
                <a:latin typeface="Times New Roman" panose="02020603050405020304" pitchFamily="18" charset="0"/>
              </a:rPr>
              <a:t> mod p</a:t>
            </a:r>
            <a:endParaRPr lang="en-US" sz="1600" dirty="0">
              <a:solidFill>
                <a:srgbClr val="000000"/>
              </a:solidFill>
              <a:latin typeface="Times New Roman" panose="02020603050405020304" pitchFamily="18" charset="0"/>
            </a:endParaRPr>
          </a:p>
          <a:p>
            <a:pPr marL="742950" lvl="1" indent="-285750">
              <a:buFont typeface="Arial" panose="020B0604020202020204" pitchFamily="34" charset="0"/>
              <a:buChar char="•"/>
            </a:pPr>
            <a:r>
              <a:rPr lang="en-US" sz="1600" dirty="0">
                <a:solidFill>
                  <a:srgbClr val="FF0000"/>
                </a:solidFill>
                <a:latin typeface="Times New Roman" panose="02020603050405020304" pitchFamily="18" charset="0"/>
              </a:rPr>
              <a:t>s</a:t>
            </a:r>
            <a:r>
              <a:rPr lang="en-US" sz="1600" dirty="0">
                <a:solidFill>
                  <a:srgbClr val="0000FF"/>
                </a:solidFill>
                <a:latin typeface="Times New Roman" panose="02020603050405020304" pitchFamily="18" charset="0"/>
              </a:rPr>
              <a:t> = 9</a:t>
            </a:r>
            <a:r>
              <a:rPr lang="en-US" sz="1600" baseline="30000" dirty="0">
                <a:solidFill>
                  <a:srgbClr val="FF0000"/>
                </a:solidFill>
                <a:latin typeface="Times New Roman" panose="02020603050405020304" pitchFamily="18" charset="0"/>
              </a:rPr>
              <a:t>11</a:t>
            </a:r>
            <a:r>
              <a:rPr lang="en-US" sz="1600" dirty="0">
                <a:solidFill>
                  <a:srgbClr val="0000FF"/>
                </a:solidFill>
                <a:latin typeface="Times New Roman" panose="02020603050405020304" pitchFamily="18" charset="0"/>
              </a:rPr>
              <a:t> mod 17</a:t>
            </a:r>
          </a:p>
          <a:p>
            <a:pPr marL="742950" lvl="1" indent="-285750">
              <a:buFont typeface="Arial" panose="020B0604020202020204" pitchFamily="34" charset="0"/>
              <a:buChar char="•"/>
            </a:pPr>
            <a:r>
              <a:rPr lang="en-US" sz="1600" dirty="0">
                <a:solidFill>
                  <a:srgbClr val="FF0000"/>
                </a:solidFill>
                <a:latin typeface="Times New Roman" panose="02020603050405020304" pitchFamily="18" charset="0"/>
              </a:rPr>
              <a:t>s</a:t>
            </a:r>
            <a:r>
              <a:rPr lang="en-US" sz="1600" dirty="0">
                <a:solidFill>
                  <a:srgbClr val="0000FF"/>
                </a:solidFill>
                <a:latin typeface="Times New Roman" panose="02020603050405020304" pitchFamily="18" charset="0"/>
              </a:rPr>
              <a:t> = </a:t>
            </a:r>
            <a:r>
              <a:rPr lang="en-US" sz="1600" dirty="0">
                <a:solidFill>
                  <a:srgbClr val="FF0000"/>
                </a:solidFill>
                <a:latin typeface="Times New Roman" panose="02020603050405020304" pitchFamily="18" charset="0"/>
              </a:rPr>
              <a:t>31381059609</a:t>
            </a:r>
            <a:r>
              <a:rPr lang="en-US" sz="1600" dirty="0">
                <a:solidFill>
                  <a:srgbClr val="0000FF"/>
                </a:solidFill>
                <a:latin typeface="Times New Roman" panose="02020603050405020304" pitchFamily="18" charset="0"/>
              </a:rPr>
              <a:t> mod 17</a:t>
            </a:r>
          </a:p>
          <a:p>
            <a:pPr marL="742950" lvl="1" indent="-285750">
              <a:buFont typeface="Arial" panose="020B0604020202020204" pitchFamily="34" charset="0"/>
              <a:buChar char="•"/>
            </a:pPr>
            <a:r>
              <a:rPr lang="en-US" sz="1600" dirty="0">
                <a:solidFill>
                  <a:srgbClr val="FF0000"/>
                </a:solidFill>
                <a:latin typeface="Times New Roman" panose="02020603050405020304" pitchFamily="18" charset="0"/>
              </a:rPr>
              <a:t>s</a:t>
            </a:r>
            <a:r>
              <a:rPr lang="en-US" sz="1600" dirty="0">
                <a:solidFill>
                  <a:srgbClr val="0000FF"/>
                </a:solidFill>
                <a:latin typeface="Times New Roman" panose="02020603050405020304" pitchFamily="18" charset="0"/>
              </a:rPr>
              <a:t> = </a:t>
            </a:r>
            <a:r>
              <a:rPr lang="en-US" sz="1600" dirty="0">
                <a:solidFill>
                  <a:srgbClr val="FF0000"/>
                </a:solidFill>
                <a:latin typeface="Times New Roman" panose="02020603050405020304" pitchFamily="18" charset="0"/>
              </a:rPr>
              <a:t>15</a:t>
            </a:r>
            <a:endParaRPr lang="en-US" sz="1600" b="0" i="0" dirty="0">
              <a:solidFill>
                <a:srgbClr val="0000FF"/>
              </a:solidFill>
              <a:effectLst/>
              <a:latin typeface="Times New Roman" panose="02020603050405020304" pitchFamily="18" charset="0"/>
            </a:endParaRPr>
          </a:p>
        </p:txBody>
      </p:sp>
    </p:spTree>
    <p:extLst>
      <p:ext uri="{BB962C8B-B14F-4D97-AF65-F5344CB8AC3E}">
        <p14:creationId xmlns:p14="http://schemas.microsoft.com/office/powerpoint/2010/main" val="7910570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914400" y="-5728"/>
            <a:ext cx="7315200" cy="1154097"/>
          </a:xfrm>
        </p:spPr>
        <p:txBody>
          <a:bodyPr>
            <a:normAutofit/>
          </a:bodyPr>
          <a:lstStyle/>
          <a:p>
            <a:pPr>
              <a:defRPr/>
            </a:pPr>
            <a:r>
              <a:rPr lang="en-US" dirty="0" err="1" smtClean="0"/>
              <a:t>Diffie</a:t>
            </a:r>
            <a:r>
              <a:rPr lang="en-US" dirty="0" smtClean="0"/>
              <a:t>-Hellman (continued)</a:t>
            </a:r>
            <a:endParaRPr lang="en-US" dirty="0">
              <a:latin typeface="Trebuchet MS" charset="0"/>
              <a:ea typeface="MS PGothic" charset="0"/>
            </a:endParaRPr>
          </a:p>
        </p:txBody>
      </p:sp>
      <p:sp>
        <p:nvSpPr>
          <p:cNvPr id="79875" name="Rectangle 3"/>
          <p:cNvSpPr>
            <a:spLocks noGrp="1" noChangeArrowheads="1"/>
          </p:cNvSpPr>
          <p:nvPr>
            <p:ph type="body" idx="1"/>
          </p:nvPr>
        </p:nvSpPr>
        <p:spPr>
          <a:xfrm>
            <a:off x="914400" y="1180185"/>
            <a:ext cx="7478162" cy="5495918"/>
          </a:xfrm>
          <a:solidFill>
            <a:schemeClr val="bg2">
              <a:lumMod val="75000"/>
              <a:lumOff val="25000"/>
            </a:schemeClr>
          </a:solidFill>
        </p:spPr>
        <p:txBody>
          <a:bodyPr>
            <a:noAutofit/>
          </a:bodyPr>
          <a:lstStyle/>
          <a:p>
            <a:r>
              <a:rPr lang="en-US" sz="1800" dirty="0"/>
              <a:t>Alice and Bob share their secret key, </a:t>
            </a:r>
            <a:r>
              <a:rPr lang="en-US" sz="1800" dirty="0">
                <a:solidFill>
                  <a:srgbClr val="FF0000"/>
                </a:solidFill>
              </a:rPr>
              <a:t>s</a:t>
            </a:r>
            <a:r>
              <a:rPr lang="en-US" sz="1800" dirty="0"/>
              <a:t> = </a:t>
            </a:r>
            <a:r>
              <a:rPr lang="en-US" sz="1800" dirty="0">
                <a:solidFill>
                  <a:srgbClr val="FF0000"/>
                </a:solidFill>
              </a:rPr>
              <a:t>15</a:t>
            </a:r>
            <a:r>
              <a:rPr lang="en-US" sz="1800" dirty="0"/>
              <a:t>, without it ever having been transmitted between them. They are able to compute the same number since </a:t>
            </a:r>
            <a:r>
              <a:rPr lang="en-US" sz="1800" b="1" i="1" dirty="0">
                <a:solidFill>
                  <a:srgbClr val="0000FF"/>
                </a:solidFill>
              </a:rPr>
              <a:t>(</a:t>
            </a:r>
            <a:r>
              <a:rPr lang="en-US" sz="1800" b="1" i="1" dirty="0" err="1">
                <a:solidFill>
                  <a:srgbClr val="0000FF"/>
                </a:solidFill>
              </a:rPr>
              <a:t>g</a:t>
            </a:r>
            <a:r>
              <a:rPr lang="en-US" sz="1800" b="1" i="1" baseline="30000" dirty="0" err="1">
                <a:solidFill>
                  <a:srgbClr val="FF0000"/>
                </a:solidFill>
              </a:rPr>
              <a:t>a</a:t>
            </a:r>
            <a:r>
              <a:rPr lang="en-US" sz="1800" b="1" i="1" dirty="0">
                <a:solidFill>
                  <a:srgbClr val="0000FF"/>
                </a:solidFill>
              </a:rPr>
              <a:t>)</a:t>
            </a:r>
            <a:r>
              <a:rPr lang="en-US" sz="1800" b="1" i="1" baseline="30000" dirty="0">
                <a:solidFill>
                  <a:srgbClr val="FF0000"/>
                </a:solidFill>
              </a:rPr>
              <a:t>b</a:t>
            </a:r>
            <a:r>
              <a:rPr lang="en-US" sz="1800" b="1" i="1" dirty="0"/>
              <a:t> </a:t>
            </a:r>
            <a:r>
              <a:rPr lang="en-US" sz="1800" b="1" i="1" dirty="0">
                <a:solidFill>
                  <a:srgbClr val="0000FF"/>
                </a:solidFill>
              </a:rPr>
              <a:t>mod p</a:t>
            </a:r>
            <a:r>
              <a:rPr lang="en-US" sz="1800" b="1" i="1" dirty="0"/>
              <a:t> </a:t>
            </a:r>
            <a:r>
              <a:rPr lang="en-US" sz="1800" dirty="0"/>
              <a:t>≡ </a:t>
            </a:r>
            <a:r>
              <a:rPr lang="en-US" sz="1800" b="1" i="1" dirty="0">
                <a:solidFill>
                  <a:srgbClr val="0000FF"/>
                </a:solidFill>
              </a:rPr>
              <a:t>(</a:t>
            </a:r>
            <a:r>
              <a:rPr lang="en-US" sz="1800" b="1" i="1" dirty="0" err="1">
                <a:solidFill>
                  <a:srgbClr val="0000FF"/>
                </a:solidFill>
              </a:rPr>
              <a:t>g</a:t>
            </a:r>
            <a:r>
              <a:rPr lang="en-US" sz="1800" b="1" i="1" baseline="30000" dirty="0" err="1">
                <a:solidFill>
                  <a:srgbClr val="FF0000"/>
                </a:solidFill>
              </a:rPr>
              <a:t>b</a:t>
            </a:r>
            <a:r>
              <a:rPr lang="en-US" sz="1800" b="1" i="1" dirty="0">
                <a:solidFill>
                  <a:srgbClr val="0000FF"/>
                </a:solidFill>
              </a:rPr>
              <a:t>)</a:t>
            </a:r>
            <a:r>
              <a:rPr lang="en-US" sz="1800" b="1" i="1" baseline="30000" dirty="0">
                <a:solidFill>
                  <a:srgbClr val="FF0000"/>
                </a:solidFill>
              </a:rPr>
              <a:t>a</a:t>
            </a:r>
            <a:r>
              <a:rPr lang="en-US" sz="1800" b="1" i="1" dirty="0"/>
              <a:t> </a:t>
            </a:r>
            <a:r>
              <a:rPr lang="en-US" sz="1800" b="1" i="1" dirty="0">
                <a:solidFill>
                  <a:srgbClr val="0000FF"/>
                </a:solidFill>
              </a:rPr>
              <a:t>mod p</a:t>
            </a:r>
            <a:r>
              <a:rPr lang="en-US" sz="1800" dirty="0"/>
              <a:t>. Their secret key is used as an encryption key for secure communications between them. To break the key Eve would need to perform an exhaustive trial and error search computing all the possible values of </a:t>
            </a:r>
            <a:r>
              <a:rPr lang="en-US" sz="1800" b="1" i="1" dirty="0">
                <a:solidFill>
                  <a:srgbClr val="0000FF"/>
                </a:solidFill>
              </a:rPr>
              <a:t>(g</a:t>
            </a:r>
            <a:r>
              <a:rPr lang="en-US" sz="1800" b="1" i="1" baseline="30000" dirty="0">
                <a:solidFill>
                  <a:srgbClr val="FF0000"/>
                </a:solidFill>
              </a:rPr>
              <a:t>ab</a:t>
            </a:r>
            <a:r>
              <a:rPr lang="en-US" sz="1800" b="1" i="1" dirty="0">
                <a:solidFill>
                  <a:srgbClr val="0000FF"/>
                </a:solidFill>
              </a:rPr>
              <a:t>) mod p</a:t>
            </a:r>
            <a:r>
              <a:rPr lang="en-US" sz="1800" dirty="0"/>
              <a:t>. </a:t>
            </a:r>
            <a:endParaRPr lang="en-US" sz="1800" dirty="0" smtClean="0"/>
          </a:p>
          <a:p>
            <a:r>
              <a:rPr lang="en-US" sz="1800" dirty="0" smtClean="0"/>
              <a:t>Theoretically </a:t>
            </a:r>
            <a:r>
              <a:rPr lang="en-US" sz="1800" dirty="0"/>
              <a:t>it is possible to perform this search trying all of the possible remainders of </a:t>
            </a:r>
            <a:r>
              <a:rPr lang="en-US" sz="1800" b="1" i="1" dirty="0"/>
              <a:t>p</a:t>
            </a:r>
            <a:r>
              <a:rPr lang="en-US" sz="1800" dirty="0"/>
              <a:t>. To </a:t>
            </a:r>
            <a:r>
              <a:rPr lang="en-US" sz="1800" dirty="0" smtClean="0"/>
              <a:t>quote</a:t>
            </a:r>
            <a:r>
              <a:rPr lang="en-US" sz="1800" dirty="0"/>
              <a:t> </a:t>
            </a:r>
            <a:r>
              <a:rPr lang="en-US" sz="1800" dirty="0">
                <a:hlinkClick r:id="rId2"/>
              </a:rPr>
              <a:t>Yogi Berra</a:t>
            </a:r>
            <a:r>
              <a:rPr lang="en-US" sz="1800" dirty="0"/>
              <a:t>, "</a:t>
            </a:r>
            <a:r>
              <a:rPr lang="en-US" sz="1800" i="1" dirty="0"/>
              <a:t>In theory, there is no difference between </a:t>
            </a:r>
            <a:r>
              <a:rPr lang="en-US" sz="1800" i="1" dirty="0" smtClean="0"/>
              <a:t>practice and theory. </a:t>
            </a:r>
            <a:r>
              <a:rPr lang="en-US" sz="1800" i="1" dirty="0"/>
              <a:t>In </a:t>
            </a:r>
            <a:r>
              <a:rPr lang="en-US" sz="1800" i="1" dirty="0" smtClean="0"/>
              <a:t>practice, </a:t>
            </a:r>
            <a:r>
              <a:rPr lang="en-US" sz="1800" i="1" dirty="0"/>
              <a:t>there is.</a:t>
            </a:r>
            <a:r>
              <a:rPr lang="en-US" sz="1800" dirty="0"/>
              <a:t>". </a:t>
            </a:r>
            <a:endParaRPr lang="en-US" sz="1800" dirty="0" smtClean="0"/>
          </a:p>
          <a:p>
            <a:r>
              <a:rPr lang="en-US" sz="1800" dirty="0" smtClean="0"/>
              <a:t>In </a:t>
            </a:r>
            <a:r>
              <a:rPr lang="en-US" sz="1800" dirty="0"/>
              <a:t>practice much larger values for </a:t>
            </a:r>
            <a:r>
              <a:rPr lang="en-US" sz="1800" dirty="0">
                <a:solidFill>
                  <a:srgbClr val="FF0000"/>
                </a:solidFill>
              </a:rPr>
              <a:t>a</a:t>
            </a:r>
            <a:r>
              <a:rPr lang="en-US" sz="1800" dirty="0"/>
              <a:t>, </a:t>
            </a:r>
            <a:r>
              <a:rPr lang="en-US" sz="1800" dirty="0">
                <a:solidFill>
                  <a:srgbClr val="FF0000"/>
                </a:solidFill>
              </a:rPr>
              <a:t>b</a:t>
            </a:r>
            <a:r>
              <a:rPr lang="en-US" sz="1800" dirty="0"/>
              <a:t> and </a:t>
            </a:r>
            <a:r>
              <a:rPr lang="en-US" sz="1800" dirty="0">
                <a:solidFill>
                  <a:srgbClr val="0000FF"/>
                </a:solidFill>
              </a:rPr>
              <a:t>g</a:t>
            </a:r>
            <a:r>
              <a:rPr lang="en-US" sz="1800" dirty="0"/>
              <a:t> are used. If a large prime of 300 digits is chosen, plus Alice and Bob choose secret numbers of 100 digits then the time required to perform the computations to break the key is effectively infinite. </a:t>
            </a:r>
          </a:p>
          <a:p>
            <a:r>
              <a:rPr lang="en-US" sz="1800" dirty="0"/>
              <a:t>The </a:t>
            </a:r>
            <a:r>
              <a:rPr lang="en-US" sz="1800" dirty="0" err="1"/>
              <a:t>Diffie</a:t>
            </a:r>
            <a:r>
              <a:rPr lang="en-US" sz="1800" dirty="0"/>
              <a:t>-Hellman-</a:t>
            </a:r>
            <a:r>
              <a:rPr lang="en-US" sz="1800" dirty="0" err="1"/>
              <a:t>Merkle</a:t>
            </a:r>
            <a:r>
              <a:rPr lang="en-US" sz="1800" dirty="0"/>
              <a:t> public-key exchange </a:t>
            </a:r>
            <a:r>
              <a:rPr lang="en-US" sz="1800" dirty="0" smtClean="0"/>
              <a:t>is </a:t>
            </a:r>
            <a:r>
              <a:rPr lang="en-US" sz="1800" dirty="0"/>
              <a:t>a symmetric key cipher since Alice and Bob are using the same formula to compute their secret key. Most secure network public-key communication uses asymmetric formulas which are variations of </a:t>
            </a:r>
            <a:r>
              <a:rPr lang="en-US" sz="1800" dirty="0">
                <a:hlinkClick r:id="rId3"/>
              </a:rPr>
              <a:t>RSA public-key encryption</a:t>
            </a:r>
            <a:r>
              <a:rPr lang="en-US" sz="1800" dirty="0"/>
              <a:t>.</a:t>
            </a:r>
          </a:p>
          <a:p>
            <a:pPr marL="45720" indent="0">
              <a:buNone/>
              <a:defRPr/>
            </a:pPr>
            <a:endParaRPr lang="en-US" sz="1800" dirty="0" smtClean="0"/>
          </a:p>
        </p:txBody>
      </p:sp>
    </p:spTree>
    <p:extLst>
      <p:ext uri="{BB962C8B-B14F-4D97-AF65-F5344CB8AC3E}">
        <p14:creationId xmlns:p14="http://schemas.microsoft.com/office/powerpoint/2010/main" val="2384564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914400" y="33601"/>
            <a:ext cx="7315200" cy="1154097"/>
          </a:xfrm>
        </p:spPr>
        <p:txBody>
          <a:bodyPr>
            <a:normAutofit/>
          </a:bodyPr>
          <a:lstStyle/>
          <a:p>
            <a:pPr>
              <a:defRPr/>
            </a:pPr>
            <a:r>
              <a:rPr lang="en-US" dirty="0" smtClean="0">
                <a:latin typeface="Trebuchet MS" charset="0"/>
                <a:ea typeface="MS PGothic" charset="0"/>
              </a:rPr>
              <a:t>Digital Signature</a:t>
            </a:r>
            <a:endParaRPr lang="en-US" dirty="0">
              <a:latin typeface="Trebuchet MS" charset="0"/>
              <a:ea typeface="MS PGothic" charset="0"/>
            </a:endParaRPr>
          </a:p>
        </p:txBody>
      </p:sp>
      <p:sp>
        <p:nvSpPr>
          <p:cNvPr id="79875" name="Rectangle 3"/>
          <p:cNvSpPr>
            <a:spLocks noGrp="1" noChangeArrowheads="1"/>
          </p:cNvSpPr>
          <p:nvPr>
            <p:ph type="body" idx="1"/>
          </p:nvPr>
        </p:nvSpPr>
        <p:spPr>
          <a:xfrm>
            <a:off x="914400" y="1305686"/>
            <a:ext cx="7478162" cy="5303344"/>
          </a:xfrm>
        </p:spPr>
        <p:txBody>
          <a:bodyPr>
            <a:normAutofit/>
          </a:bodyPr>
          <a:lstStyle/>
          <a:p>
            <a:pPr>
              <a:defRPr/>
            </a:pPr>
            <a:r>
              <a:rPr lang="en-US" dirty="0" smtClean="0"/>
              <a:t>A mathematical process for guaranteeing the authenticity and integrity of a message or data.</a:t>
            </a:r>
            <a:br>
              <a:rPr lang="en-US" dirty="0" smtClean="0"/>
            </a:br>
            <a:endParaRPr lang="en-US" dirty="0" smtClean="0"/>
          </a:p>
          <a:p>
            <a:pPr>
              <a:defRPr/>
            </a:pPr>
            <a:r>
              <a:rPr lang="en-US" dirty="0" smtClean="0"/>
              <a:t>The electronic legal equivalent of a cursive signature or seal.</a:t>
            </a:r>
            <a:br>
              <a:rPr lang="en-US" dirty="0" smtClean="0"/>
            </a:br>
            <a:endParaRPr lang="en-US" dirty="0" smtClean="0"/>
          </a:p>
          <a:p>
            <a:pPr>
              <a:defRPr/>
            </a:pPr>
            <a:r>
              <a:rPr lang="en-US" dirty="0" smtClean="0"/>
              <a:t>Allows for the detection of data modification or imitation messages.</a:t>
            </a:r>
            <a:br>
              <a:rPr lang="en-US" dirty="0" smtClean="0"/>
            </a:br>
            <a:endParaRPr lang="en-US" dirty="0" smtClean="0"/>
          </a:p>
          <a:p>
            <a:pPr>
              <a:defRPr/>
            </a:pPr>
            <a:r>
              <a:rPr lang="en-US" dirty="0" smtClean="0"/>
              <a:t>Affirms the origin, identity and status of data.</a:t>
            </a:r>
          </a:p>
          <a:p>
            <a:pPr>
              <a:defRPr/>
            </a:pPr>
            <a:endParaRPr lang="en-US" dirty="0" smtClean="0"/>
          </a:p>
        </p:txBody>
      </p:sp>
      <p:pic>
        <p:nvPicPr>
          <p:cNvPr id="6146" name="Picture 2" descr="http://www.techastrum.com/img/digitalsignature.png"/>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6095859" y="4800591"/>
            <a:ext cx="2133741" cy="16845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704935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914400" y="33601"/>
            <a:ext cx="7315200" cy="1154097"/>
          </a:xfrm>
        </p:spPr>
        <p:txBody>
          <a:bodyPr>
            <a:normAutofit/>
          </a:bodyPr>
          <a:lstStyle/>
          <a:p>
            <a:pPr>
              <a:defRPr/>
            </a:pPr>
            <a:r>
              <a:rPr lang="en-US" dirty="0" smtClean="0">
                <a:latin typeface="Trebuchet MS" charset="0"/>
                <a:ea typeface="MS PGothic" charset="0"/>
              </a:rPr>
              <a:t>Hashing</a:t>
            </a:r>
            <a:endParaRPr lang="en-US" dirty="0">
              <a:latin typeface="Trebuchet MS" charset="0"/>
              <a:ea typeface="MS PGothic" charset="0"/>
            </a:endParaRPr>
          </a:p>
        </p:txBody>
      </p:sp>
      <p:sp>
        <p:nvSpPr>
          <p:cNvPr id="79875" name="Rectangle 3"/>
          <p:cNvSpPr>
            <a:spLocks noGrp="1" noChangeArrowheads="1"/>
          </p:cNvSpPr>
          <p:nvPr>
            <p:ph type="body" idx="1"/>
          </p:nvPr>
        </p:nvSpPr>
        <p:spPr>
          <a:xfrm>
            <a:off x="914400" y="1305686"/>
            <a:ext cx="7478162" cy="5303344"/>
          </a:xfrm>
        </p:spPr>
        <p:txBody>
          <a:bodyPr>
            <a:normAutofit/>
          </a:bodyPr>
          <a:lstStyle/>
          <a:p>
            <a:pPr>
              <a:defRPr/>
            </a:pPr>
            <a:r>
              <a:rPr lang="en-US" dirty="0" smtClean="0"/>
              <a:t>A Mathematical technique to generate a string or number from text data. </a:t>
            </a:r>
          </a:p>
          <a:p>
            <a:pPr>
              <a:defRPr/>
            </a:pPr>
            <a:r>
              <a:rPr lang="en-US" dirty="0"/>
              <a:t>T</a:t>
            </a:r>
            <a:r>
              <a:rPr lang="en-US" dirty="0" smtClean="0"/>
              <a:t>he generated string or number is of a fixed size and will change drastically for very similar, (but not identical), text data.</a:t>
            </a:r>
          </a:p>
          <a:p>
            <a:pPr>
              <a:defRPr/>
            </a:pPr>
            <a:r>
              <a:rPr lang="en-US" dirty="0" smtClean="0"/>
              <a:t>Only hash algorithms, (MD5, SHA), that are one-way should be employed.</a:t>
            </a:r>
          </a:p>
          <a:p>
            <a:pPr lvl="1">
              <a:defRPr/>
            </a:pPr>
            <a:r>
              <a:rPr lang="en-US" dirty="0" smtClean="0"/>
              <a:t>One-way hashes ensure that it is impossible to generate the original text data given only the hashed string or number.</a:t>
            </a:r>
          </a:p>
          <a:p>
            <a:pPr marL="45720" indent="0">
              <a:buNone/>
              <a:defRPr/>
            </a:pPr>
            <a:endParaRPr lang="en-US" dirty="0" smtClean="0"/>
          </a:p>
        </p:txBody>
      </p:sp>
      <p:pic>
        <p:nvPicPr>
          <p:cNvPr id="4" name="Picture 2" descr="Image resul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66170" y="3957358"/>
            <a:ext cx="2857500" cy="2743201"/>
          </a:xfrm>
          <a:prstGeom prst="rect">
            <a:avLst/>
          </a:prstGeom>
          <a:noFill/>
          <a:extLst>
            <a:ext uri="{909E8E84-426E-40DD-AFC4-6F175D3DCCD1}">
              <a14:hiddenFill xmlns:a14="http://schemas.microsoft.com/office/drawing/2010/main">
                <a:solidFill>
                  <a:srgbClr val="FFFFFF"/>
                </a:solidFill>
              </a14:hiddenFill>
            </a:ext>
          </a:extLst>
        </p:spPr>
      </p:pic>
      <p:pic>
        <p:nvPicPr>
          <p:cNvPr id="9218" name="Picture 2" descr="Image result"/>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914400" y="4413365"/>
            <a:ext cx="4139204" cy="21152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662193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erspective">
  <a:themeElements>
    <a:clrScheme name="Perspective">
      <a:dk1>
        <a:sysClr val="windowText" lastClr="000000"/>
      </a:dk1>
      <a:lt1>
        <a:sysClr val="window" lastClr="FFFFFF"/>
      </a:lt1>
      <a:dk2>
        <a:srgbClr val="283138"/>
      </a:dk2>
      <a:lt2>
        <a:srgbClr val="FF8600"/>
      </a:lt2>
      <a:accent1>
        <a:srgbClr val="838D9B"/>
      </a:accent1>
      <a:accent2>
        <a:srgbClr val="D2610C"/>
      </a:accent2>
      <a:accent3>
        <a:srgbClr val="80716A"/>
      </a:accent3>
      <a:accent4>
        <a:srgbClr val="94147C"/>
      </a:accent4>
      <a:accent5>
        <a:srgbClr val="5D5AD2"/>
      </a:accent5>
      <a:accent6>
        <a:srgbClr val="6F6C7D"/>
      </a:accent6>
      <a:hlink>
        <a:srgbClr val="6187E3"/>
      </a:hlink>
      <a:folHlink>
        <a:srgbClr val="7B8EB8"/>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erspective">
      <a:fillStyleLst>
        <a:solidFill>
          <a:schemeClr val="phClr"/>
        </a:solidFill>
        <a:gradFill rotWithShape="1">
          <a:gsLst>
            <a:gs pos="0">
              <a:schemeClr val="phClr">
                <a:tint val="50000"/>
                <a:alpha val="100000"/>
                <a:satMod val="160000"/>
                <a:lumMod val="105000"/>
              </a:schemeClr>
            </a:gs>
            <a:gs pos="41000">
              <a:schemeClr val="phClr">
                <a:tint val="57000"/>
                <a:satMod val="180000"/>
                <a:lumMod val="99000"/>
              </a:schemeClr>
            </a:gs>
            <a:gs pos="100000">
              <a:schemeClr val="phClr">
                <a:tint val="80000"/>
                <a:satMod val="200000"/>
                <a:lumMod val="104000"/>
              </a:schemeClr>
            </a:gs>
          </a:gsLst>
          <a:lin ang="5400000" scaled="1"/>
        </a:gradFill>
        <a:gradFill rotWithShape="1">
          <a:gsLst>
            <a:gs pos="0">
              <a:schemeClr val="phClr">
                <a:tint val="96000"/>
                <a:satMod val="130000"/>
                <a:lumMod val="114000"/>
              </a:schemeClr>
            </a:gs>
            <a:gs pos="60000">
              <a:schemeClr val="phClr">
                <a:tint val="100000"/>
                <a:satMod val="106000"/>
                <a:lumMod val="110000"/>
              </a:schemeClr>
            </a:gs>
            <a:gs pos="100000">
              <a:schemeClr val="ph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50800" dist="38100" dir="5400000" rotWithShape="0">
              <a:srgbClr val="000000">
                <a:alpha val="28000"/>
              </a:srgbClr>
            </a:outerShdw>
          </a:effectLst>
        </a:effectStyle>
        <a:effectStyle>
          <a:effectLst>
            <a:outerShdw blurRad="47625" dist="38100" dir="5400000" sy="98000" rotWithShape="0">
              <a:srgbClr val="000000">
                <a:alpha val="48000"/>
              </a:srgbClr>
            </a:outerShdw>
          </a:effectLst>
          <a:scene3d>
            <a:camera prst="orthographicFront">
              <a:rot lat="0" lon="0" rev="0"/>
            </a:camera>
            <a:lightRig rig="twoPt" dir="br">
              <a:rot lat="0" lon="0" rev="8700000"/>
            </a:lightRig>
          </a:scene3d>
          <a:sp3d prstMaterial="matte">
            <a:bevelT w="25400" h="53975"/>
          </a:sp3d>
        </a:effectStyle>
        <a:effectStyle>
          <a:effectLst>
            <a:reflection blurRad="12700" stA="24000" endPos="28000" dist="50800" dir="5400000" sy="-100000" rotWithShape="0"/>
          </a:effectLst>
          <a:scene3d>
            <a:camera prst="orthographicFront">
              <a:rot lat="0" lon="0" rev="0"/>
            </a:camera>
            <a:lightRig rig="threePt" dir="t">
              <a:rot lat="0" lon="0" rev="4800000"/>
            </a:lightRig>
          </a:scene3d>
          <a:sp3d>
            <a:bevelT w="69850" h="31750"/>
          </a:sp3d>
        </a:effectStyle>
      </a:effectStyleLst>
      <a:bgFillStyleLst>
        <a:solidFill>
          <a:schemeClr val="phClr"/>
        </a:solidFill>
        <a:gradFill rotWithShape="1">
          <a:gsLst>
            <a:gs pos="0">
              <a:schemeClr val="phClr">
                <a:tint val="100000"/>
                <a:shade val="80000"/>
                <a:satMod val="100000"/>
                <a:lumMod val="100000"/>
              </a:schemeClr>
            </a:gs>
            <a:gs pos="65000">
              <a:schemeClr val="phClr">
                <a:tint val="100000"/>
                <a:shade val="95000"/>
                <a:satMod val="100000"/>
                <a:lumMod val="100000"/>
              </a:schemeClr>
            </a:gs>
            <a:gs pos="100000">
              <a:schemeClr val="phClr">
                <a:tint val="88000"/>
                <a:shade val="100000"/>
                <a:satMod val="400000"/>
                <a:lumMod val="100000"/>
              </a:schemeClr>
            </a:gs>
          </a:gsLst>
          <a:lin ang="5400000" scaled="0"/>
        </a:gradFill>
        <a:blipFill rotWithShape="1">
          <a:blip xmlns:r="http://schemas.openxmlformats.org/officeDocument/2006/relationships" r:embed="rId1">
            <a:duotone>
              <a:schemeClr val="phClr">
                <a:tint val="95000"/>
                <a:satMod val="90000"/>
              </a:schemeClr>
              <a:schemeClr val="phClr">
                <a:shade val="92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Perspective.thmx</Template>
  <TotalTime>2516</TotalTime>
  <Words>581</Words>
  <Application>Microsoft Office PowerPoint</Application>
  <PresentationFormat>On-screen Show (4:3)</PresentationFormat>
  <Paragraphs>96</Paragraphs>
  <Slides>13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vt:i4>
      </vt:variant>
    </vt:vector>
  </HeadingPairs>
  <TitlesOfParts>
    <vt:vector size="20" baseType="lpstr">
      <vt:lpstr>MS PGothic</vt:lpstr>
      <vt:lpstr>Arial</vt:lpstr>
      <vt:lpstr>Calibri</vt:lpstr>
      <vt:lpstr>Times New Roman</vt:lpstr>
      <vt:lpstr>Trebuchet MS</vt:lpstr>
      <vt:lpstr>Wingdings</vt:lpstr>
      <vt:lpstr>Perspective</vt:lpstr>
      <vt:lpstr>Public-Key Cryptography </vt:lpstr>
      <vt:lpstr>Public-Key Cryptography</vt:lpstr>
      <vt:lpstr>The Alice, Eve, Bob Model</vt:lpstr>
      <vt:lpstr>Alice-Eve-Bob Problems</vt:lpstr>
      <vt:lpstr>Diffie-Hellman-Merkle</vt:lpstr>
      <vt:lpstr>Diffie-Hellman Example</vt:lpstr>
      <vt:lpstr>Diffie-Hellman (continued)</vt:lpstr>
      <vt:lpstr>Digital Signature</vt:lpstr>
      <vt:lpstr>Hashing</vt:lpstr>
      <vt:lpstr>Hashing</vt:lpstr>
      <vt:lpstr>Digital Signature Generation</vt:lpstr>
      <vt:lpstr>Digital Signature Verification</vt:lpstr>
      <vt:lpstr>Breaking Encryption</vt:lpstr>
    </vt:vector>
  </TitlesOfParts>
  <Company>Virginia Tech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CS 1114 : Introduction to Software Design</dc:title>
  <dc:creator>Stephen Edwards</dc:creator>
  <cp:lastModifiedBy>SUr00t</cp:lastModifiedBy>
  <cp:revision>129</cp:revision>
  <cp:lastPrinted>2014-04-07T13:33:23Z</cp:lastPrinted>
  <dcterms:created xsi:type="dcterms:W3CDTF">2012-08-27T02:28:40Z</dcterms:created>
  <dcterms:modified xsi:type="dcterms:W3CDTF">2016-11-27T18:48:15Z</dcterms:modified>
</cp:coreProperties>
</file>