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336" r:id="rId3"/>
    <p:sldId id="337" r:id="rId4"/>
    <p:sldId id="340" r:id="rId5"/>
    <p:sldId id="339" r:id="rId6"/>
    <p:sldId id="338" r:id="rId7"/>
    <p:sldId id="341" r:id="rId8"/>
    <p:sldId id="342" r:id="rId9"/>
    <p:sldId id="343" r:id="rId10"/>
    <p:sldId id="345" r:id="rId11"/>
    <p:sldId id="34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scaleToFitPaper="1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02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6E131-3989-DE49-AE06-0B30455D77CC}" type="datetimeFigureOut">
              <a:rPr lang="en-US" smtClean="0"/>
              <a:t>11/26/2016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AAEC9-86D8-9D45-AE70-608959F6F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73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D64BE-9129-E543-B8A6-143D3BCA3F0F}" type="datetimeFigureOut">
              <a:rPr lang="en-US" smtClean="0"/>
              <a:t>11/26/2016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74D4A-19C3-B746-AE68-7B74204AE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23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Political</a:t>
            </a:r>
            <a:r>
              <a:rPr lang="en-US" baseline="0" dirty="0" smtClean="0"/>
              <a:t> activists. P</a:t>
            </a:r>
            <a:r>
              <a:rPr lang="en-US" dirty="0" smtClean="0"/>
              <a:t>atients etc. in online discussions should have privacy.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Terroists</a:t>
            </a:r>
            <a:r>
              <a:rPr lang="en-US" baseline="0" dirty="0" smtClean="0"/>
              <a:t>, hate groups, etc. should not have privacy.</a:t>
            </a:r>
            <a:r>
              <a:rPr lang="en-US" dirty="0" smtClean="0"/>
              <a:t> 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74D4A-19C3-B746-AE68-7B74204AE2D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4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System</a:t>
            </a:r>
            <a:r>
              <a:rPr lang="en-US" baseline="0" dirty="0" smtClean="0"/>
              <a:t> u</a:t>
            </a:r>
            <a:r>
              <a:rPr lang="en-US" dirty="0" smtClean="0"/>
              <a:t>sers will circumvent cybersecurity practices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74D4A-19C3-B746-AE68-7B74204AE2D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71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https://en.wikipedia.org/wiki/Computer_security#Vulnerabilities_and_attacks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74D4A-19C3-B746-AE68-7B74204AE2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9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https://en.wikipedia.org/wiki/Computer_security#Vulnerabilities_and_attacks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74D4A-19C3-B746-AE68-7B74204AE2D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472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https://en.wikipedia.org/wiki/Computer_security#Vulnerabilities_and_attacks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74D4A-19C3-B746-AE68-7B74204AE2D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559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https://en.wikipedia.org/wiki/Computer_security#Vulnerabilities_and_attacks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74D4A-19C3-B746-AE68-7B74204AE2D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512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7D661-1836-44F7-8FAF-35E8F866ECD3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71CE-B899-4B2B-848D-9F12F0C901B6}" type="datetimeFigureOut">
              <a:rPr lang="en-US" smtClean="0"/>
              <a:t>11/26/2016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606D-E5C4-4C2F-8241-EC2663EF1C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CF1CA-F464-4B29-B867-EAF8A9B936E3}" type="datetime1">
              <a:rPr lang="en-US" smtClean="0"/>
              <a:pPr/>
              <a:t>11/26/2016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6B357-51B9-47D2-A71D-0D06CB03185D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CB827-F132-4DF6-9FB9-4035A4C798EF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2A601-7D32-4ED7-AD1A-974B6DDBDCDC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7B41-4A0C-4639-A132-E5C8F99A4BE8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967FD-6084-4075-993E-77EC8038773F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88B47-74BA-4873-ADAE-EB0120124E83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F52C1-9A39-494C-9977-BBEFAB872C1F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EACE2-EA00-4376-9A66-47ABB8B02CF5}" type="datetime1">
              <a:rPr lang="en-US" smtClean="0"/>
              <a:pPr/>
              <a:t>11/26/2016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DA47DADC-55EA-4839-91C8-5BCC0EC06F5C}" type="datetime1">
              <a:rPr lang="en-US" smtClean="0"/>
              <a:pPr/>
              <a:t>11/26/2016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cyber.vt.ed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606" y="443494"/>
            <a:ext cx="8543669" cy="827997"/>
          </a:xfrm>
        </p:spPr>
        <p:txBody>
          <a:bodyPr/>
          <a:lstStyle/>
          <a:p>
            <a:r>
              <a:rPr lang="en-US" dirty="0" smtClean="0"/>
              <a:t>A brief intro to </a:t>
            </a:r>
            <a:r>
              <a:rPr lang="en-US" dirty="0" smtClean="0"/>
              <a:t>Cybersecurity</a:t>
            </a:r>
            <a:endParaRPr lang="en-US" dirty="0"/>
          </a:p>
        </p:txBody>
      </p:sp>
      <p:pic>
        <p:nvPicPr>
          <p:cNvPr id="1026" name="Picture 2" descr="http://www.cyber.vt.edu/images/head/sf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06" y="1661774"/>
            <a:ext cx="7448550" cy="333375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5355" y="5733730"/>
            <a:ext cx="8470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/>
              <a:t>“</a:t>
            </a:r>
            <a:r>
              <a:rPr lang="en-US" i="1" dirty="0" smtClean="0"/>
              <a:t>I’m </a:t>
            </a:r>
            <a:r>
              <a:rPr lang="en-US" i="1" dirty="0"/>
              <a:t>confident we can unleash the full potential of American innovation, and ensure our prosperity and security online for the generations to come. </a:t>
            </a:r>
            <a:r>
              <a:rPr lang="en-US" dirty="0" smtClean="0"/>
              <a:t>“</a:t>
            </a:r>
            <a:br>
              <a:rPr lang="en-US" dirty="0" smtClean="0"/>
            </a:br>
            <a:r>
              <a:rPr lang="en-US" dirty="0" smtClean="0"/>
              <a:t>President Barak Obama </a:t>
            </a:r>
            <a:r>
              <a:rPr lang="en-US" dirty="0"/>
              <a:t>February 9, 2016</a:t>
            </a:r>
          </a:p>
        </p:txBody>
      </p:sp>
    </p:spTree>
    <p:extLst>
      <p:ext uri="{BB962C8B-B14F-4D97-AF65-F5344CB8AC3E}">
        <p14:creationId xmlns:p14="http://schemas.microsoft.com/office/powerpoint/2010/main" val="323556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Famous Attacks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399" y="1305686"/>
            <a:ext cx="7502013" cy="49476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2013, CIA employee Edward Snowden leaked thousands of classified documents detailing multiple global surveillance programs. </a:t>
            </a:r>
          </a:p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2013, Target corp. computers were </a:t>
            </a:r>
            <a:r>
              <a:rPr lang="en-US" dirty="0">
                <a:latin typeface="Trebuchet MS" charset="0"/>
                <a:ea typeface="MS PGothic" charset="0"/>
              </a:rPr>
              <a:t>b</a:t>
            </a:r>
            <a:r>
              <a:rPr lang="en-US" dirty="0" smtClean="0">
                <a:latin typeface="Trebuchet MS" charset="0"/>
                <a:ea typeface="MS PGothic" charset="0"/>
              </a:rPr>
              <a:t>reached &amp; 40 million credit cards were stolen.</a:t>
            </a:r>
          </a:p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2014, Home Depot systems were hacked with 53-56 million credit card numbers were purloined.</a:t>
            </a:r>
          </a:p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2015, extramarital affair website Ashley Madison was compromised with company/user data stolen. Compressed data dumps, 9.7GB &amp; 20GB, were later released. </a:t>
            </a:r>
          </a:p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May </a:t>
            </a:r>
            <a:r>
              <a:rPr lang="en-US" dirty="0">
                <a:latin typeface="Trebuchet MS" charset="0"/>
                <a:ea typeface="MS PGothic" charset="0"/>
              </a:rPr>
              <a:t>2016, </a:t>
            </a:r>
            <a:r>
              <a:rPr lang="en-US" dirty="0" smtClean="0">
                <a:latin typeface="Trebuchet MS" charset="0"/>
                <a:ea typeface="MS PGothic" charset="0"/>
              </a:rPr>
              <a:t>NBA Milwaukee </a:t>
            </a:r>
            <a:r>
              <a:rPr lang="en-US" dirty="0">
                <a:latin typeface="Trebuchet MS" charset="0"/>
                <a:ea typeface="MS PGothic" charset="0"/>
              </a:rPr>
              <a:t>Bucks </a:t>
            </a:r>
            <a:r>
              <a:rPr lang="en-US" dirty="0" smtClean="0">
                <a:latin typeface="Trebuchet MS" charset="0"/>
                <a:ea typeface="MS PGothic" charset="0"/>
              </a:rPr>
              <a:t>turned over all </a:t>
            </a:r>
            <a:r>
              <a:rPr lang="en-US" dirty="0">
                <a:latin typeface="Trebuchet MS" charset="0"/>
                <a:ea typeface="MS PGothic" charset="0"/>
              </a:rPr>
              <a:t>the team's employees' 2015 W-2 tax forms </a:t>
            </a:r>
            <a:r>
              <a:rPr lang="en-US" dirty="0" smtClean="0">
                <a:latin typeface="Trebuchet MS" charset="0"/>
                <a:ea typeface="MS PGothic" charset="0"/>
              </a:rPr>
              <a:t>as a result of an email impersonating </a:t>
            </a:r>
            <a:r>
              <a:rPr lang="en-US" dirty="0">
                <a:latin typeface="Trebuchet MS" charset="0"/>
                <a:ea typeface="MS PGothic" charset="0"/>
              </a:rPr>
              <a:t>the team's president Peter </a:t>
            </a:r>
            <a:r>
              <a:rPr lang="en-US" dirty="0" err="1" smtClean="0">
                <a:latin typeface="Trebuchet MS" charset="0"/>
                <a:ea typeface="MS PGothic" charset="0"/>
              </a:rPr>
              <a:t>Feigin</a:t>
            </a:r>
            <a:r>
              <a:rPr lang="en-US" dirty="0" smtClean="0">
                <a:latin typeface="Trebuchet MS" charset="0"/>
                <a:ea typeface="MS PGothic" charset="0"/>
              </a:rPr>
              <a:t>.</a:t>
            </a:r>
            <a:endParaRPr lang="en-GB" sz="2000" dirty="0">
              <a:latin typeface="Trebuchet MS" charset="0"/>
              <a:ea typeface="MS PGothic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81714" y="6390969"/>
            <a:ext cx="40754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https://en.wikipedia.org/wiki/List_of_cyber-attacks</a:t>
            </a:r>
          </a:p>
        </p:txBody>
      </p:sp>
    </p:spTree>
    <p:extLst>
      <p:ext uri="{BB962C8B-B14F-4D97-AF65-F5344CB8AC3E}">
        <p14:creationId xmlns:p14="http://schemas.microsoft.com/office/powerpoint/2010/main" val="175920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8322" y="24569"/>
            <a:ext cx="7315200" cy="115409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Most </a:t>
            </a:r>
            <a:r>
              <a:rPr lang="en-US" dirty="0"/>
              <a:t>abused infection </a:t>
            </a:r>
            <a:r>
              <a:rPr lang="en-US" dirty="0" smtClean="0"/>
              <a:t>vectors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1898" y="6480256"/>
            <a:ext cx="5412658" cy="405127"/>
          </a:xfrm>
        </p:spPr>
        <p:txBody>
          <a:bodyPr>
            <a:normAutofit/>
          </a:bodyPr>
          <a:lstStyle/>
          <a:p>
            <a:pPr marL="45720" indent="0">
              <a:buNone/>
              <a:defRPr/>
            </a:pPr>
            <a:r>
              <a:rPr lang="en-US" sz="1600" dirty="0" smtClean="0"/>
              <a:t>http</a:t>
            </a:r>
            <a:r>
              <a:rPr lang="en-US" sz="1600" dirty="0"/>
              <a:t>://blog.trendmicro.com/most-abused-infection-vector/</a:t>
            </a:r>
          </a:p>
          <a:p>
            <a:pPr marL="45720" indent="0">
              <a:buNone/>
              <a:defRPr/>
            </a:pPr>
            <a:endParaRPr lang="en-GB" sz="1600" dirty="0">
              <a:latin typeface="Trebuchet MS" charset="0"/>
              <a:ea typeface="MS PGothic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94556" y="6462596"/>
            <a:ext cx="3805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© </a:t>
            </a:r>
            <a:r>
              <a:rPr lang="en-US" sz="1400" dirty="0" smtClean="0"/>
              <a:t>2015 </a:t>
            </a:r>
            <a:r>
              <a:rPr lang="en-US" sz="1400" dirty="0"/>
              <a:t>Dr. </a:t>
            </a:r>
            <a:r>
              <a:rPr lang="en-US" sz="1400" dirty="0" err="1"/>
              <a:t>Danfeng</a:t>
            </a:r>
            <a:r>
              <a:rPr lang="en-US" sz="1400" dirty="0"/>
              <a:t> </a:t>
            </a:r>
            <a:r>
              <a:rPr lang="en-US" sz="1400" dirty="0" smtClean="0"/>
              <a:t>Yao &amp; Dr. Gang Wang</a:t>
            </a:r>
            <a:endParaRPr lang="en-US" sz="1400" dirty="0"/>
          </a:p>
          <a:p>
            <a:endParaRPr lang="en-US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562" y="1187496"/>
            <a:ext cx="8683625" cy="52927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95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dmu.ac.uk/webimages/study-images/courses/technology/postgraduate/cyber-securit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621" y="3538786"/>
            <a:ext cx="5177979" cy="291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Trebuchet MS" charset="0"/>
                <a:ea typeface="MS PGothic" charset="0"/>
              </a:rPr>
              <a:t>Cybersecurity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05686"/>
            <a:ext cx="7315200" cy="418759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400" dirty="0" smtClean="0">
                <a:latin typeface="Trebuchet MS" charset="0"/>
                <a:ea typeface="MS PGothic" charset="0"/>
              </a:rPr>
              <a:t>Collection of technologies to protect computer systems (</a:t>
            </a:r>
            <a:r>
              <a:rPr lang="en-US" sz="2400" dirty="0" smtClean="0">
                <a:latin typeface="Trebuchet MS" charset="0"/>
                <a:ea typeface="MS PGothic" charset="0"/>
              </a:rPr>
              <a:t>networks</a:t>
            </a:r>
            <a:r>
              <a:rPr lang="en-US" sz="2400" dirty="0">
                <a:latin typeface="Trebuchet MS" charset="0"/>
                <a:ea typeface="MS PGothic" charset="0"/>
              </a:rPr>
              <a:t>, computers, </a:t>
            </a:r>
            <a:r>
              <a:rPr lang="en-US" sz="2400" dirty="0" smtClean="0">
                <a:latin typeface="Trebuchet MS" charset="0"/>
                <a:ea typeface="MS PGothic" charset="0"/>
              </a:rPr>
              <a:t>programs, data) from unauthorized access, theft, damage and to prevent failure or misdirection of provided services.</a:t>
            </a:r>
            <a:endParaRPr lang="en-GB" sz="2400" b="1" dirty="0" smtClean="0">
              <a:solidFill>
                <a:schemeClr val="accent2"/>
              </a:solidFill>
              <a:latin typeface="Trebuchet MS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8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Trebuchet MS" charset="0"/>
                <a:ea typeface="MS PGothic" charset="0"/>
              </a:rPr>
              <a:t>Brief History - Cybersecurity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84157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[1980’s - early 1990’s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/>
              <a:t>curiosity </a:t>
            </a:r>
            <a:r>
              <a:rPr lang="en-US" dirty="0" smtClean="0"/>
              <a:t>fueled hacking: capability demonstration of hackers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[late 1990’s – present]</a:t>
            </a:r>
          </a:p>
          <a:p>
            <a:pPr marL="0" indent="0">
              <a:buNone/>
            </a:pPr>
            <a:r>
              <a:rPr lang="en-US" dirty="0" smtClean="0"/>
              <a:t>Financial driven attacks: spam, stealing credit cards, phishing, large-scale botnets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648200" y="1595667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charset="2"/>
              <a:buNone/>
            </a:pPr>
            <a:r>
              <a:rPr lang="en-US" dirty="0" smtClean="0">
                <a:solidFill>
                  <a:srgbClr val="FF0000"/>
                </a:solidFill>
              </a:rPr>
              <a:t>[late 2000 – present]</a:t>
            </a:r>
          </a:p>
          <a:p>
            <a:pPr marL="0" indent="0">
              <a:buFont typeface="Wingdings" charset="2"/>
              <a:buNone/>
            </a:pPr>
            <a:r>
              <a:rPr lang="en-US" dirty="0" smtClean="0"/>
              <a:t>Targeted attacks: stealing proprietary information, information warfare</a:t>
            </a:r>
          </a:p>
          <a:p>
            <a:pPr marL="0" indent="0">
              <a:buFont typeface="Wingdings" charset="2"/>
              <a:buNone/>
            </a:pPr>
            <a:endParaRPr lang="en-US" dirty="0" smtClean="0"/>
          </a:p>
          <a:p>
            <a:pPr marL="0" indent="0">
              <a:buFont typeface="Wingdings" charset="2"/>
              <a:buNone/>
            </a:pPr>
            <a:r>
              <a:rPr lang="en-US" dirty="0" smtClean="0"/>
              <a:t>Challenges caused by: </a:t>
            </a:r>
          </a:p>
          <a:p>
            <a:pPr marL="0" indent="0">
              <a:buFont typeface="Wingdings" charset="2"/>
              <a:buNone/>
            </a:pPr>
            <a:r>
              <a:rPr lang="en-US" dirty="0" smtClean="0"/>
              <a:t>Scale, complexity, anonymity</a:t>
            </a:r>
          </a:p>
          <a:p>
            <a:pPr marL="0" indent="0">
              <a:buFont typeface="Wingdings" charset="2"/>
              <a:buNone/>
            </a:pPr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6829733" y="6334780"/>
            <a:ext cx="2314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© </a:t>
            </a:r>
            <a:r>
              <a:rPr lang="en-US" sz="1400" dirty="0" smtClean="0"/>
              <a:t>2015 Dr. </a:t>
            </a:r>
            <a:r>
              <a:rPr lang="en-US" sz="1400" dirty="0" err="1"/>
              <a:t>Danfeng</a:t>
            </a:r>
            <a:r>
              <a:rPr lang="en-US" sz="1400" dirty="0"/>
              <a:t> </a:t>
            </a:r>
            <a:r>
              <a:rPr lang="en-US" sz="1400" dirty="0" smtClean="0"/>
              <a:t>Yao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5441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Trebuchet MS" charset="0"/>
                <a:ea typeface="MS PGothic" charset="0"/>
              </a:rPr>
              <a:t>Cybersecurity Goals: </a:t>
            </a:r>
            <a:r>
              <a:rPr lang="en-US" dirty="0" smtClean="0">
                <a:solidFill>
                  <a:srgbClr val="C00000"/>
                </a:solidFill>
              </a:rPr>
              <a:t>CIA </a:t>
            </a:r>
            <a:r>
              <a:rPr lang="en-US" dirty="0" smtClean="0"/>
              <a:t>triad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05686"/>
            <a:ext cx="7315200" cy="502909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9600" dirty="0">
                <a:solidFill>
                  <a:srgbClr val="C00000"/>
                </a:solidFill>
              </a:rPr>
              <a:t>C</a:t>
            </a:r>
            <a:r>
              <a:rPr lang="en-US" sz="9600" dirty="0">
                <a:solidFill>
                  <a:schemeClr val="accent2"/>
                </a:solidFill>
              </a:rPr>
              <a:t>onfidentiality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Communication</a:t>
            </a:r>
            <a:r>
              <a:rPr lang="en-US" sz="7200" dirty="0"/>
              <a:t>: How to protect confidentiality of email, surfing history? 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System</a:t>
            </a:r>
            <a:r>
              <a:rPr lang="en-US" sz="7200" dirty="0"/>
              <a:t>: How to control the access (aka authorization)</a:t>
            </a:r>
          </a:p>
          <a:p>
            <a:pPr>
              <a:lnSpc>
                <a:spcPct val="120000"/>
              </a:lnSpc>
            </a:pPr>
            <a:r>
              <a:rPr lang="en-US" sz="9600" dirty="0">
                <a:solidFill>
                  <a:srgbClr val="C00000"/>
                </a:solidFill>
              </a:rPr>
              <a:t>I</a:t>
            </a:r>
            <a:r>
              <a:rPr lang="en-US" sz="9600" dirty="0">
                <a:solidFill>
                  <a:schemeClr val="accent2"/>
                </a:solidFill>
              </a:rPr>
              <a:t>ntegrity</a:t>
            </a:r>
            <a:r>
              <a:rPr lang="en-US" sz="8000" dirty="0"/>
              <a:t> means no </a:t>
            </a:r>
            <a:r>
              <a:rPr lang="en-US" sz="8000" dirty="0" smtClean="0"/>
              <a:t>tampering</a:t>
            </a:r>
            <a:endParaRPr lang="en-US" sz="8000" dirty="0"/>
          </a:p>
          <a:p>
            <a:pPr lvl="1">
              <a:lnSpc>
                <a:spcPct val="120000"/>
              </a:lnSpc>
            </a:pPr>
            <a:r>
              <a:rPr lang="en-US" sz="7200" dirty="0"/>
              <a:t>File integrity – has a file been tampered with?</a:t>
            </a:r>
          </a:p>
          <a:p>
            <a:pPr lvl="1">
              <a:lnSpc>
                <a:spcPct val="120000"/>
              </a:lnSpc>
            </a:pPr>
            <a:r>
              <a:rPr lang="en-US" sz="7200" dirty="0"/>
              <a:t>Communication integrity - error detection and </a:t>
            </a:r>
            <a:r>
              <a:rPr lang="en-US" sz="7200" dirty="0" smtClean="0"/>
              <a:t>correction.</a:t>
            </a:r>
            <a:endParaRPr lang="en-US" sz="7200" dirty="0"/>
          </a:p>
          <a:p>
            <a:pPr lvl="1">
              <a:lnSpc>
                <a:spcPct val="120000"/>
              </a:lnSpc>
            </a:pPr>
            <a:r>
              <a:rPr lang="en-US" sz="7200" dirty="0"/>
              <a:t>System integrity – has a computer been compromised</a:t>
            </a:r>
            <a:r>
              <a:rPr lang="en-US" sz="7200" dirty="0" smtClean="0"/>
              <a:t>?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Data integrity </a:t>
            </a:r>
            <a:r>
              <a:rPr lang="en-US" sz="7200" dirty="0"/>
              <a:t>- the absence of tampering by unauthorized parties. </a:t>
            </a:r>
            <a:endParaRPr lang="en-US" sz="7200" dirty="0" smtClean="0"/>
          </a:p>
          <a:p>
            <a:pPr>
              <a:lnSpc>
                <a:spcPct val="120000"/>
              </a:lnSpc>
            </a:pPr>
            <a:r>
              <a:rPr lang="en-US" sz="9600" dirty="0" smtClean="0">
                <a:solidFill>
                  <a:srgbClr val="C00000"/>
                </a:solidFill>
              </a:rPr>
              <a:t>A</a:t>
            </a:r>
            <a:r>
              <a:rPr lang="en-US" sz="9600" dirty="0" smtClean="0">
                <a:solidFill>
                  <a:schemeClr val="accent2"/>
                </a:solidFill>
              </a:rPr>
              <a:t>vailability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Network </a:t>
            </a:r>
            <a:r>
              <a:rPr lang="en-US" sz="7200" dirty="0"/>
              <a:t>availability: How to distinguish flash crowd from DDOS attack?</a:t>
            </a:r>
          </a:p>
          <a:p>
            <a:pPr lvl="1">
              <a:lnSpc>
                <a:spcPct val="120000"/>
              </a:lnSpc>
            </a:pPr>
            <a:r>
              <a:rPr lang="en-US" sz="7200" dirty="0"/>
              <a:t>System availability:</a:t>
            </a:r>
            <a:r>
              <a:rPr lang="en-US" sz="7200" dirty="0">
                <a:solidFill>
                  <a:srgbClr val="FF0000"/>
                </a:solidFill>
              </a:rPr>
              <a:t> </a:t>
            </a:r>
            <a:r>
              <a:rPr lang="en-US" sz="7200" dirty="0"/>
              <a:t>Fault-tolerant, graceful degradation, </a:t>
            </a:r>
            <a:r>
              <a:rPr lang="en-US" sz="7200" dirty="0" err="1"/>
              <a:t>QoS</a:t>
            </a:r>
            <a:r>
              <a:rPr lang="en-US" sz="7200" dirty="0"/>
              <a:t> </a:t>
            </a:r>
            <a:r>
              <a:rPr lang="en-US" sz="7200" dirty="0" smtClean="0"/>
              <a:t>control. </a:t>
            </a:r>
            <a:endParaRPr lang="en-US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5338916" y="6334780"/>
            <a:ext cx="3805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© </a:t>
            </a:r>
            <a:r>
              <a:rPr lang="en-US" sz="1400" dirty="0" smtClean="0"/>
              <a:t>2015 </a:t>
            </a:r>
            <a:r>
              <a:rPr lang="en-US" sz="1400" dirty="0"/>
              <a:t>Dr. </a:t>
            </a:r>
            <a:r>
              <a:rPr lang="en-US" sz="1400" dirty="0" err="1"/>
              <a:t>Danfeng</a:t>
            </a:r>
            <a:r>
              <a:rPr lang="en-US" sz="1400" dirty="0"/>
              <a:t> </a:t>
            </a:r>
            <a:r>
              <a:rPr lang="en-US" sz="1400" dirty="0" smtClean="0"/>
              <a:t>Yao &amp; Dr. Gang Wang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4037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Trebuchet MS" charset="0"/>
                <a:ea typeface="MS PGothic" charset="0"/>
              </a:rPr>
              <a:t>Cybersecurity Goals: </a:t>
            </a:r>
            <a:r>
              <a:rPr lang="en-US" dirty="0" smtClean="0">
                <a:solidFill>
                  <a:srgbClr val="C00000"/>
                </a:solidFill>
              </a:rPr>
              <a:t>AAA </a:t>
            </a:r>
            <a:r>
              <a:rPr lang="en-US" dirty="0" smtClean="0"/>
              <a:t>triad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05686"/>
            <a:ext cx="7315200" cy="495746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9600" dirty="0" smtClean="0">
                <a:solidFill>
                  <a:srgbClr val="C00000"/>
                </a:solidFill>
              </a:rPr>
              <a:t>A</a:t>
            </a:r>
            <a:r>
              <a:rPr lang="en-US" sz="9600" dirty="0" smtClean="0">
                <a:solidFill>
                  <a:schemeClr val="accent2"/>
                </a:solidFill>
              </a:rPr>
              <a:t>uthenticity</a:t>
            </a:r>
            <a:endParaRPr lang="en-US" sz="9600" dirty="0">
              <a:solidFill>
                <a:schemeClr val="accent2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sz="7200" dirty="0"/>
              <a:t>How to prove who you are to a system (what you have, what you know</a:t>
            </a:r>
            <a:r>
              <a:rPr lang="en-US" sz="7200" dirty="0" smtClean="0"/>
              <a:t>)?</a:t>
            </a:r>
            <a:endParaRPr lang="en-US" sz="7200" dirty="0"/>
          </a:p>
          <a:p>
            <a:pPr lvl="1">
              <a:lnSpc>
                <a:spcPct val="120000"/>
              </a:lnSpc>
            </a:pPr>
            <a:r>
              <a:rPr lang="en-US" sz="7200" dirty="0"/>
              <a:t>How to prove the </a:t>
            </a:r>
            <a:r>
              <a:rPr lang="en-US" sz="7200" dirty="0" smtClean="0"/>
              <a:t>origin/source </a:t>
            </a:r>
            <a:r>
              <a:rPr lang="en-US" sz="7200" dirty="0"/>
              <a:t>of an </a:t>
            </a:r>
            <a:r>
              <a:rPr lang="en-US" sz="7200" dirty="0" smtClean="0"/>
              <a:t>email?</a:t>
            </a:r>
          </a:p>
          <a:p>
            <a:pPr lvl="1">
              <a:lnSpc>
                <a:spcPct val="120000"/>
              </a:lnSpc>
            </a:pPr>
            <a:r>
              <a:rPr lang="en-US" sz="7200" dirty="0"/>
              <a:t>Data authenticity - the </a:t>
            </a:r>
            <a:r>
              <a:rPr lang="en-US" sz="7200" dirty="0" err="1"/>
              <a:t>ensurance</a:t>
            </a:r>
            <a:r>
              <a:rPr lang="en-US" sz="7200" dirty="0"/>
              <a:t> that data originates from the correct source.</a:t>
            </a:r>
          </a:p>
          <a:p>
            <a:pPr>
              <a:lnSpc>
                <a:spcPct val="120000"/>
              </a:lnSpc>
            </a:pPr>
            <a:r>
              <a:rPr lang="en-US" sz="9600" dirty="0">
                <a:solidFill>
                  <a:srgbClr val="C00000"/>
                </a:solidFill>
              </a:rPr>
              <a:t>A</a:t>
            </a:r>
            <a:r>
              <a:rPr lang="en-US" sz="9600" dirty="0">
                <a:solidFill>
                  <a:schemeClr val="accent2"/>
                </a:solidFill>
              </a:rPr>
              <a:t>nonymity</a:t>
            </a:r>
          </a:p>
          <a:p>
            <a:pPr lvl="1">
              <a:lnSpc>
                <a:spcPct val="120000"/>
              </a:lnSpc>
            </a:pPr>
            <a:r>
              <a:rPr lang="en-US" sz="7200" dirty="0"/>
              <a:t>How to remain anonymous (untraceable</a:t>
            </a:r>
            <a:r>
              <a:rPr lang="en-US" sz="7200" dirty="0" smtClean="0"/>
              <a:t>)?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When should a system provide anonymity?</a:t>
            </a:r>
            <a:endParaRPr lang="en-US" sz="7200" dirty="0"/>
          </a:p>
          <a:p>
            <a:pPr>
              <a:lnSpc>
                <a:spcPct val="120000"/>
              </a:lnSpc>
            </a:pPr>
            <a:r>
              <a:rPr lang="en-US" sz="9600" dirty="0">
                <a:solidFill>
                  <a:srgbClr val="C00000"/>
                </a:solidFill>
              </a:rPr>
              <a:t>A</a:t>
            </a:r>
            <a:r>
              <a:rPr lang="en-US" sz="9600" dirty="0">
                <a:solidFill>
                  <a:schemeClr val="accent2"/>
                </a:solidFill>
              </a:rPr>
              <a:t>ssurance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How digital trust in a system is achieved? (</a:t>
            </a:r>
            <a:r>
              <a:rPr lang="en-US" sz="7200" dirty="0" smtClean="0">
                <a:solidFill>
                  <a:srgbClr val="C00000"/>
                </a:solidFill>
              </a:rPr>
              <a:t>CIA </a:t>
            </a:r>
            <a:r>
              <a:rPr lang="en-US" sz="7200" dirty="0" smtClean="0"/>
              <a:t>triad – integrity)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How </a:t>
            </a:r>
            <a:r>
              <a:rPr lang="en-US" sz="7200" dirty="0"/>
              <a:t>trust is provided and managed</a:t>
            </a:r>
            <a:r>
              <a:rPr lang="en-US" sz="7200" dirty="0" smtClean="0"/>
              <a:t>?</a:t>
            </a:r>
          </a:p>
          <a:p>
            <a:pPr lvl="1">
              <a:lnSpc>
                <a:spcPct val="120000"/>
              </a:lnSpc>
            </a:pPr>
            <a:r>
              <a:rPr lang="en-US" sz="7200" dirty="0" smtClean="0"/>
              <a:t>How is trust delegated?</a:t>
            </a:r>
            <a:endParaRPr lang="en-US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5338916" y="6334780"/>
            <a:ext cx="3805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© </a:t>
            </a:r>
            <a:r>
              <a:rPr lang="en-US" sz="1400" dirty="0" smtClean="0"/>
              <a:t>2015 </a:t>
            </a:r>
            <a:r>
              <a:rPr lang="en-US" sz="1400" dirty="0"/>
              <a:t>Dr. </a:t>
            </a:r>
            <a:r>
              <a:rPr lang="en-US" sz="1400" dirty="0" err="1"/>
              <a:t>Danfeng</a:t>
            </a:r>
            <a:r>
              <a:rPr lang="en-US" sz="1400" dirty="0"/>
              <a:t> </a:t>
            </a:r>
            <a:r>
              <a:rPr lang="en-US" sz="1400" dirty="0" smtClean="0"/>
              <a:t>Yao &amp; Dr. Gang Wang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9346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Adversary/Threat </a:t>
            </a:r>
            <a:r>
              <a:rPr lang="en-US" dirty="0"/>
              <a:t>Model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05686"/>
            <a:ext cx="7315200" cy="418759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Defines a set </a:t>
            </a:r>
            <a:r>
              <a:rPr lang="en-US" sz="2400" dirty="0" smtClean="0">
                <a:latin typeface="Trebuchet MS" charset="0"/>
                <a:ea typeface="MS PGothic" charset="0"/>
              </a:rPr>
              <a:t>of </a:t>
            </a:r>
            <a:r>
              <a:rPr lang="en-US" sz="2400" dirty="0">
                <a:latin typeface="Trebuchet MS" charset="0"/>
                <a:ea typeface="MS PGothic" charset="0"/>
              </a:rPr>
              <a:t>assumptions about what </a:t>
            </a:r>
            <a:r>
              <a:rPr lang="en-US" sz="2400" dirty="0" smtClean="0">
                <a:latin typeface="Trebuchet MS" charset="0"/>
                <a:ea typeface="MS PGothic" charset="0"/>
              </a:rPr>
              <a:t>an </a:t>
            </a:r>
            <a:r>
              <a:rPr lang="en-US" sz="2400" dirty="0">
                <a:latin typeface="Trebuchet MS" charset="0"/>
                <a:ea typeface="MS PGothic" charset="0"/>
              </a:rPr>
              <a:t>attacker is able and/or unable to </a:t>
            </a:r>
            <a:r>
              <a:rPr lang="en-US" sz="2400" dirty="0" smtClean="0">
                <a:latin typeface="Trebuchet MS" charset="0"/>
                <a:ea typeface="MS PGothic" charset="0"/>
              </a:rPr>
              <a:t>do for/against assets of the system.</a:t>
            </a:r>
          </a:p>
          <a:p>
            <a:pPr>
              <a:defRPr/>
            </a:pPr>
            <a:r>
              <a:rPr lang="en-US" sz="2400" dirty="0">
                <a:latin typeface="Trebuchet MS" charset="0"/>
                <a:ea typeface="MS PGothic" charset="0"/>
              </a:rPr>
              <a:t>From the </a:t>
            </a:r>
            <a:r>
              <a:rPr lang="en-US" sz="2400" dirty="0" smtClean="0">
                <a:latin typeface="Trebuchet MS" charset="0"/>
                <a:ea typeface="MS PGothic" charset="0"/>
              </a:rPr>
              <a:t>set of assumptions a set of possible defenses for assets is developed. </a:t>
            </a:r>
          </a:p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Security assumptions: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Who/what is trusted for system access.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What does the attacker know about the system.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What resource/capacity are available to the attacker.</a:t>
            </a:r>
          </a:p>
          <a:p>
            <a:pPr marL="320040" lvl="1" indent="0">
              <a:buNone/>
              <a:defRPr/>
            </a:pPr>
            <a:endParaRPr lang="en-GB" sz="2200" dirty="0">
              <a:latin typeface="Trebuchet MS" charset="0"/>
              <a:ea typeface="MS PGothic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29733" y="6334780"/>
            <a:ext cx="2314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© </a:t>
            </a:r>
            <a:r>
              <a:rPr lang="en-US" sz="1400" dirty="0" smtClean="0"/>
              <a:t>2015 Dr. Gang Wang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5684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Adversary Model assumptions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05686"/>
            <a:ext cx="7315200" cy="49476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Adversaries will attack the system at any time, </a:t>
            </a:r>
            <a:r>
              <a:rPr lang="en-US" sz="2400" dirty="0" smtClean="0">
                <a:latin typeface="Trebuchet MS" charset="0"/>
                <a:ea typeface="MS PGothic" charset="0"/>
              </a:rPr>
              <a:t>using multiple vectors</a:t>
            </a:r>
            <a:r>
              <a:rPr lang="en-US" sz="2400" dirty="0" smtClean="0">
                <a:latin typeface="Trebuchet MS" charset="0"/>
                <a:ea typeface="MS PGothic" charset="0"/>
              </a:rPr>
              <a:t>.</a:t>
            </a:r>
          </a:p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An adversary can eavesdrop on communications.</a:t>
            </a:r>
            <a:endParaRPr lang="en-US" sz="2400" dirty="0" smtClean="0">
              <a:latin typeface="Trebuchet MS" charset="0"/>
              <a:ea typeface="MS PGothic" charset="0"/>
            </a:endParaRPr>
          </a:p>
          <a:p>
            <a:pPr>
              <a:defRPr/>
            </a:pPr>
            <a:r>
              <a:rPr lang="en-US" sz="2400" dirty="0">
                <a:latin typeface="Trebuchet MS" charset="0"/>
                <a:ea typeface="MS PGothic" charset="0"/>
              </a:rPr>
              <a:t>An </a:t>
            </a:r>
            <a:r>
              <a:rPr lang="en-US" sz="2400" dirty="0" smtClean="0">
                <a:latin typeface="Trebuchet MS" charset="0"/>
                <a:ea typeface="MS PGothic" charset="0"/>
              </a:rPr>
              <a:t>adversary knows and understands the encryption algorithm being employed by the system. </a:t>
            </a:r>
          </a:p>
          <a:p>
            <a:pPr>
              <a:defRPr/>
            </a:pPr>
            <a:r>
              <a:rPr lang="en-US" sz="2400" dirty="0">
                <a:latin typeface="Trebuchet MS" charset="0"/>
                <a:ea typeface="MS PGothic" charset="0"/>
              </a:rPr>
              <a:t>An </a:t>
            </a:r>
            <a:r>
              <a:rPr lang="en-US" sz="2400" dirty="0" smtClean="0">
                <a:latin typeface="Trebuchet MS" charset="0"/>
                <a:ea typeface="MS PGothic" charset="0"/>
              </a:rPr>
              <a:t>adversary can NOT access private keys used in the encryption algorithm.</a:t>
            </a:r>
          </a:p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Adversaries may be internal or external.</a:t>
            </a:r>
          </a:p>
          <a:p>
            <a:pPr>
              <a:defRPr/>
            </a:pPr>
            <a:endParaRPr lang="en-GB" sz="2200" dirty="0">
              <a:latin typeface="Trebuchet MS" charset="0"/>
              <a:ea typeface="MS PGothic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29733" y="6334780"/>
            <a:ext cx="2314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© </a:t>
            </a:r>
            <a:r>
              <a:rPr lang="en-US" sz="1400" dirty="0" smtClean="0"/>
              <a:t>2015 Dr. Gang Wang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692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Attack Types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05686"/>
            <a:ext cx="7315200" cy="494763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2400" dirty="0">
                <a:latin typeface="Trebuchet MS" charset="0"/>
                <a:ea typeface="MS PGothic" charset="0"/>
              </a:rPr>
              <a:t>[</a:t>
            </a:r>
            <a:r>
              <a:rPr lang="en-US" sz="2400" dirty="0" smtClean="0">
                <a:latin typeface="Trebuchet MS" charset="0"/>
                <a:ea typeface="MS PGothic" charset="0"/>
              </a:rPr>
              <a:t>Distributed</a:t>
            </a:r>
            <a:r>
              <a:rPr lang="en-US" sz="2400" dirty="0">
                <a:latin typeface="Trebuchet MS" charset="0"/>
                <a:ea typeface="MS PGothic" charset="0"/>
              </a:rPr>
              <a:t>]</a:t>
            </a:r>
            <a:r>
              <a:rPr lang="en-US" sz="2400" dirty="0" smtClean="0">
                <a:latin typeface="Trebuchet MS" charset="0"/>
                <a:ea typeface="MS PGothic" charset="0"/>
              </a:rPr>
              <a:t> Denial of Service (DOS/DDOS)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causes a system/asset/account to become unavailable, (i.e., flooding system with service requests, locking account-invalid passwords…)</a:t>
            </a:r>
          </a:p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Direct-access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Illegitimate user gains access – copies/modifies/deletes data, installs malware.</a:t>
            </a:r>
          </a:p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Phishing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 acquisition of user sensitive data by mimicking trusted sources, (aka, social engineering).</a:t>
            </a:r>
          </a:p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Spoofing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Communication to users disguised as a known trusted source to phish user data.</a:t>
            </a:r>
          </a:p>
          <a:p>
            <a:pPr>
              <a:defRPr/>
            </a:pPr>
            <a:r>
              <a:rPr lang="en-US" sz="2400" dirty="0" smtClean="0">
                <a:latin typeface="Trebuchet MS" charset="0"/>
                <a:ea typeface="MS PGothic" charset="0"/>
              </a:rPr>
              <a:t>Clickjacking (UI redress attack)</a:t>
            </a:r>
          </a:p>
          <a:p>
            <a:pPr lvl="1">
              <a:defRPr/>
            </a:pPr>
            <a:r>
              <a:rPr lang="en-US" sz="2200" dirty="0" smtClean="0">
                <a:latin typeface="Trebuchet MS" charset="0"/>
                <a:ea typeface="MS PGothic" charset="0"/>
              </a:rPr>
              <a:t>Web surfer is tricked into clicking on an unintended button/link usually accomplished using multiple transparent web page layers.</a:t>
            </a:r>
          </a:p>
          <a:p>
            <a:pPr lvl="1">
              <a:defRPr/>
            </a:pPr>
            <a:endParaRPr lang="en-GB" sz="2000" dirty="0">
              <a:latin typeface="Trebuchet MS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73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601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Famous Attacks</a:t>
            </a:r>
            <a:endParaRPr lang="en-GB" dirty="0">
              <a:latin typeface="Trebuchet MS" charset="0"/>
              <a:ea typeface="MS PGothic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399" y="1305686"/>
            <a:ext cx="7502013" cy="49476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1982, </a:t>
            </a:r>
            <a:r>
              <a:rPr lang="en-GB" dirty="0" smtClean="0"/>
              <a:t>HS </a:t>
            </a:r>
            <a:r>
              <a:rPr lang="en-GB" dirty="0"/>
              <a:t>student Rich </a:t>
            </a:r>
            <a:r>
              <a:rPr lang="en-GB" dirty="0" err="1"/>
              <a:t>Skrenta</a:t>
            </a:r>
            <a:r>
              <a:rPr lang="en-GB" dirty="0"/>
              <a:t> wrote  first virus </a:t>
            </a:r>
            <a:r>
              <a:rPr lang="en-GB" dirty="0" smtClean="0"/>
              <a:t>: </a:t>
            </a:r>
            <a:r>
              <a:rPr lang="en-GB" dirty="0"/>
              <a:t>Elk Cloner, </a:t>
            </a:r>
            <a:r>
              <a:rPr lang="en-GB" dirty="0" smtClean="0"/>
              <a:t>boot </a:t>
            </a:r>
            <a:r>
              <a:rPr lang="en-GB" dirty="0"/>
              <a:t>sector virus - infecting </a:t>
            </a:r>
            <a:r>
              <a:rPr lang="en-GB" dirty="0" smtClean="0"/>
              <a:t>boot-sector </a:t>
            </a:r>
            <a:r>
              <a:rPr lang="en-GB" dirty="0"/>
              <a:t>of a floppy disk</a:t>
            </a:r>
            <a:endParaRPr lang="en-US" dirty="0" smtClean="0">
              <a:latin typeface="Trebuchet MS" charset="0"/>
              <a:ea typeface="MS PGothic" charset="0"/>
            </a:endParaRPr>
          </a:p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Nov. 1988, </a:t>
            </a:r>
            <a:r>
              <a:rPr lang="en-GB" dirty="0"/>
              <a:t>first internet worm </a:t>
            </a:r>
            <a:r>
              <a:rPr lang="en-GB" dirty="0" smtClean="0"/>
              <a:t>(</a:t>
            </a:r>
            <a:r>
              <a:rPr lang="en-GB" dirty="0" smtClean="0">
                <a:solidFill>
                  <a:srgbClr val="800000"/>
                </a:solidFill>
              </a:rPr>
              <a:t>Morris Worm</a:t>
            </a:r>
            <a:r>
              <a:rPr lang="en-GB" dirty="0" smtClean="0"/>
              <a:t>) </a:t>
            </a:r>
            <a:r>
              <a:rPr lang="en-GB" dirty="0"/>
              <a:t>written by Cornell student Robert T. Morris Jr. </a:t>
            </a:r>
            <a:endParaRPr lang="en-GB" dirty="0" smtClean="0"/>
          </a:p>
          <a:p>
            <a:pPr>
              <a:defRPr/>
            </a:pPr>
            <a:r>
              <a:rPr lang="en-GB" dirty="0" smtClean="0">
                <a:latin typeface="Trebuchet MS" charset="0"/>
                <a:ea typeface="MS PGothic" charset="0"/>
              </a:rPr>
              <a:t>1994, the Rome Lab (US Air Force command/research facility) was comprised. Intruders obtained unrestricted network access &amp; classified files. Penetrated connected networks: NASA, defence contractors &amp; others.  </a:t>
            </a:r>
            <a:endParaRPr lang="en-US" dirty="0" smtClean="0">
              <a:latin typeface="Trebuchet MS" charset="0"/>
              <a:ea typeface="MS PGothic" charset="0"/>
            </a:endParaRPr>
          </a:p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Dec. 2008</a:t>
            </a:r>
            <a:r>
              <a:rPr lang="en-US" dirty="0">
                <a:latin typeface="Trebuchet MS" charset="0"/>
                <a:ea typeface="MS PGothic" charset="0"/>
              </a:rPr>
              <a:t>, Mariposa botnet </a:t>
            </a:r>
            <a:r>
              <a:rPr lang="en-US" dirty="0" smtClean="0">
                <a:latin typeface="Trebuchet MS" charset="0"/>
                <a:ea typeface="MS PGothic" charset="0"/>
              </a:rPr>
              <a:t>discovered consisting of 12 million IP addresses / 1 million zombie computers.</a:t>
            </a:r>
          </a:p>
          <a:p>
            <a:pPr>
              <a:defRPr/>
            </a:pPr>
            <a:r>
              <a:rPr lang="en-US" dirty="0" smtClean="0">
                <a:latin typeface="Trebuchet MS" charset="0"/>
                <a:ea typeface="MS PGothic" charset="0"/>
              </a:rPr>
              <a:t>2010-12, </a:t>
            </a:r>
            <a:r>
              <a:rPr lang="en-US" dirty="0" err="1" smtClean="0">
                <a:latin typeface="Trebuchet MS" charset="0"/>
                <a:ea typeface="MS PGothic" charset="0"/>
              </a:rPr>
              <a:t>Stuxnet</a:t>
            </a:r>
            <a:r>
              <a:rPr lang="en-US" dirty="0" smtClean="0">
                <a:latin typeface="Trebuchet MS" charset="0"/>
                <a:ea typeface="MS PGothic" charset="0"/>
              </a:rPr>
              <a:t> worm crashed approx. 20% of Iran’s nuclear centrifuges.</a:t>
            </a:r>
          </a:p>
        </p:txBody>
      </p:sp>
    </p:spTree>
    <p:extLst>
      <p:ext uri="{BB962C8B-B14F-4D97-AF65-F5344CB8AC3E}">
        <p14:creationId xmlns:p14="http://schemas.microsoft.com/office/powerpoint/2010/main" val="6736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Perspective.thmx</Template>
  <TotalTime>2336</TotalTime>
  <Words>839</Words>
  <Application>Microsoft Office PowerPoint</Application>
  <PresentationFormat>On-screen Show (4:3)</PresentationFormat>
  <Paragraphs>95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PGothic</vt:lpstr>
      <vt:lpstr>Arial</vt:lpstr>
      <vt:lpstr>Calibri</vt:lpstr>
      <vt:lpstr>Trebuchet MS</vt:lpstr>
      <vt:lpstr>Wingdings</vt:lpstr>
      <vt:lpstr>Perspective</vt:lpstr>
      <vt:lpstr>A brief intro to Cybersecurity</vt:lpstr>
      <vt:lpstr>Cybersecurity</vt:lpstr>
      <vt:lpstr>Brief History - Cybersecurity</vt:lpstr>
      <vt:lpstr>Cybersecurity Goals: CIA triad</vt:lpstr>
      <vt:lpstr>Cybersecurity Goals: AAA triad</vt:lpstr>
      <vt:lpstr>Adversary/Threat Model</vt:lpstr>
      <vt:lpstr>Adversary Model assumptions</vt:lpstr>
      <vt:lpstr>Attack Types</vt:lpstr>
      <vt:lpstr>Famous Attacks</vt:lpstr>
      <vt:lpstr>Famous Attacks</vt:lpstr>
      <vt:lpstr>Most abused infection vectors</vt:lpstr>
    </vt:vector>
  </TitlesOfParts>
  <Company>Virginia 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1114 : Introduction to Software Design</dc:title>
  <dc:creator>Stephen Edwards</dc:creator>
  <cp:lastModifiedBy>SUr00t</cp:lastModifiedBy>
  <cp:revision>94</cp:revision>
  <cp:lastPrinted>2014-04-07T13:33:23Z</cp:lastPrinted>
  <dcterms:created xsi:type="dcterms:W3CDTF">2012-08-27T02:28:40Z</dcterms:created>
  <dcterms:modified xsi:type="dcterms:W3CDTF">2016-11-26T22:09:26Z</dcterms:modified>
</cp:coreProperties>
</file>